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2" r:id="rId1"/>
  </p:sldMasterIdLst>
  <p:sldIdLst>
    <p:sldId id="256" r:id="rId2"/>
    <p:sldId id="278" r:id="rId3"/>
    <p:sldId id="258" r:id="rId4"/>
    <p:sldId id="257" r:id="rId5"/>
    <p:sldId id="260" r:id="rId6"/>
    <p:sldId id="261" r:id="rId7"/>
    <p:sldId id="262" r:id="rId8"/>
    <p:sldId id="263" r:id="rId9"/>
    <p:sldId id="264" r:id="rId10"/>
    <p:sldId id="265" r:id="rId11"/>
    <p:sldId id="266" r:id="rId12"/>
    <p:sldId id="268" r:id="rId13"/>
    <p:sldId id="267" r:id="rId14"/>
    <p:sldId id="270" r:id="rId15"/>
    <p:sldId id="271" r:id="rId16"/>
    <p:sldId id="272" r:id="rId17"/>
    <p:sldId id="274" r:id="rId18"/>
    <p:sldId id="275" r:id="rId19"/>
    <p:sldId id="277" r:id="rId20"/>
    <p:sldId id="281" r:id="rId21"/>
    <p:sldId id="301" r:id="rId22"/>
    <p:sldId id="302" r:id="rId23"/>
    <p:sldId id="303" r:id="rId24"/>
    <p:sldId id="279" r:id="rId25"/>
    <p:sldId id="280" r:id="rId26"/>
    <p:sldId id="282" r:id="rId27"/>
    <p:sldId id="283" r:id="rId28"/>
    <p:sldId id="284" r:id="rId29"/>
    <p:sldId id="285" r:id="rId30"/>
    <p:sldId id="286" r:id="rId31"/>
    <p:sldId id="287" r:id="rId32"/>
    <p:sldId id="298" r:id="rId33"/>
    <p:sldId id="299" r:id="rId34"/>
    <p:sldId id="300" r:id="rId35"/>
    <p:sldId id="290" r:id="rId36"/>
    <p:sldId id="291" r:id="rId37"/>
    <p:sldId id="292" r:id="rId38"/>
    <p:sldId id="293" r:id="rId39"/>
    <p:sldId id="294" r:id="rId40"/>
    <p:sldId id="295" r:id="rId41"/>
    <p:sldId id="296" r:id="rId42"/>
    <p:sldId id="297" r:id="rId43"/>
    <p:sldId id="276" r:id="rId44"/>
    <p:sldId id="259"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0" d="100"/>
          <a:sy n="80" d="100"/>
        </p:scale>
        <p:origin x="75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slide" Target="slides/slide38.xml" /><Relationship Id="rId3" Type="http://schemas.openxmlformats.org/officeDocument/2006/relationships/slide" Target="slides/slide2.xml" /><Relationship Id="rId21" Type="http://schemas.openxmlformats.org/officeDocument/2006/relationships/slide" Target="slides/slide20.xml" /><Relationship Id="rId34" Type="http://schemas.openxmlformats.org/officeDocument/2006/relationships/slide" Target="slides/slide33.xml" /><Relationship Id="rId42" Type="http://schemas.openxmlformats.org/officeDocument/2006/relationships/slide" Target="slides/slide41.xml" /><Relationship Id="rId47" Type="http://schemas.openxmlformats.org/officeDocument/2006/relationships/viewProps" Target="view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presProps" Target="presProp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slide" Target="slides/slide28.xml" /><Relationship Id="rId41" Type="http://schemas.openxmlformats.org/officeDocument/2006/relationships/slide" Target="slides/slide40.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slide" Target="slides/slide39.xml" /><Relationship Id="rId45" Type="http://schemas.openxmlformats.org/officeDocument/2006/relationships/slide" Target="slides/slide44.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slide" Target="slides/slide30.xml" /><Relationship Id="rId44" Type="http://schemas.openxmlformats.org/officeDocument/2006/relationships/slide" Target="slides/slide43.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slide" Target="slides/slide42.xml" /><Relationship Id="rId48" Type="http://schemas.openxmlformats.org/officeDocument/2006/relationships/theme" Target="theme/theme1.xml" /><Relationship Id="rId8" Type="http://schemas.openxmlformats.org/officeDocument/2006/relationships/slide" Target="slides/slide7.xml" /></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650FC7-7EFF-4BBB-936A-3EB976AE18C7}" type="doc">
      <dgm:prSet loTypeId="urn:microsoft.com/office/officeart/2016/7/layout/RepeatingBendingProcessNew" loCatId="process" qsTypeId="urn:microsoft.com/office/officeart/2005/8/quickstyle/simple1" qsCatId="simple" csTypeId="urn:microsoft.com/office/officeart/2005/8/colors/colorful2" csCatId="colorful"/>
      <dgm:spPr/>
      <dgm:t>
        <a:bodyPr/>
        <a:lstStyle/>
        <a:p>
          <a:endParaRPr lang="en-US"/>
        </a:p>
      </dgm:t>
    </dgm:pt>
    <dgm:pt modelId="{BF3AAA51-42B5-4874-945B-91A6A8F0FD0D}">
      <dgm:prSet/>
      <dgm:spPr/>
      <dgm:t>
        <a:bodyPr/>
        <a:lstStyle/>
        <a:p>
          <a:r>
            <a:rPr lang="en-US" b="1"/>
            <a:t>Week 1:</a:t>
          </a:r>
          <a:endParaRPr lang="en-US"/>
        </a:p>
      </dgm:t>
    </dgm:pt>
    <dgm:pt modelId="{21188889-571F-4A3C-BFC2-572573B1B908}" type="parTrans" cxnId="{EEEBB455-71D6-45FE-85A0-ACD4488ADA9D}">
      <dgm:prSet/>
      <dgm:spPr/>
      <dgm:t>
        <a:bodyPr/>
        <a:lstStyle/>
        <a:p>
          <a:endParaRPr lang="en-US"/>
        </a:p>
      </dgm:t>
    </dgm:pt>
    <dgm:pt modelId="{E2F62884-662A-4CCC-A9C1-C710D997516E}" type="sibTrans" cxnId="{EEEBB455-71D6-45FE-85A0-ACD4488ADA9D}">
      <dgm:prSet/>
      <dgm:spPr/>
      <dgm:t>
        <a:bodyPr/>
        <a:lstStyle/>
        <a:p>
          <a:endParaRPr lang="en-US"/>
        </a:p>
      </dgm:t>
    </dgm:pt>
    <dgm:pt modelId="{2591B3A6-19EC-43F0-854D-669D1A27A616}">
      <dgm:prSet/>
      <dgm:spPr/>
      <dgm:t>
        <a:bodyPr/>
        <a:lstStyle/>
        <a:p>
          <a:r>
            <a:rPr lang="en-US"/>
            <a:t>Entity-Relationship Diagram (ERD)</a:t>
          </a:r>
        </a:p>
      </dgm:t>
    </dgm:pt>
    <dgm:pt modelId="{7D7CDD19-54A8-447F-AAA0-583D89E0109A}" type="parTrans" cxnId="{4C36CD31-8EE8-4CC5-B4AB-4F5F53BB6732}">
      <dgm:prSet/>
      <dgm:spPr/>
      <dgm:t>
        <a:bodyPr/>
        <a:lstStyle/>
        <a:p>
          <a:endParaRPr lang="en-US"/>
        </a:p>
      </dgm:t>
    </dgm:pt>
    <dgm:pt modelId="{9D7890BB-957C-44A3-B6C4-5FF1CFBA2DA2}" type="sibTrans" cxnId="{4C36CD31-8EE8-4CC5-B4AB-4F5F53BB6732}">
      <dgm:prSet/>
      <dgm:spPr/>
      <dgm:t>
        <a:bodyPr/>
        <a:lstStyle/>
        <a:p>
          <a:endParaRPr lang="en-US"/>
        </a:p>
      </dgm:t>
    </dgm:pt>
    <dgm:pt modelId="{32D4D275-64E3-4ADB-B097-490DE4CD2B5A}">
      <dgm:prSet/>
      <dgm:spPr/>
      <dgm:t>
        <a:bodyPr/>
        <a:lstStyle/>
        <a:p>
          <a:r>
            <a:rPr lang="en-US"/>
            <a:t>Schema</a:t>
          </a:r>
        </a:p>
      </dgm:t>
    </dgm:pt>
    <dgm:pt modelId="{1939607B-CDFD-4CD5-A43D-7AC4E671DB7F}" type="parTrans" cxnId="{31364510-4444-4F18-B200-97927B5CD5DD}">
      <dgm:prSet/>
      <dgm:spPr/>
      <dgm:t>
        <a:bodyPr/>
        <a:lstStyle/>
        <a:p>
          <a:endParaRPr lang="en-US"/>
        </a:p>
      </dgm:t>
    </dgm:pt>
    <dgm:pt modelId="{986A5E25-7CAD-4D7D-A83A-E2EF61C90952}" type="sibTrans" cxnId="{31364510-4444-4F18-B200-97927B5CD5DD}">
      <dgm:prSet/>
      <dgm:spPr/>
      <dgm:t>
        <a:bodyPr/>
        <a:lstStyle/>
        <a:p>
          <a:endParaRPr lang="en-US"/>
        </a:p>
      </dgm:t>
    </dgm:pt>
    <dgm:pt modelId="{72E9DAEE-A07D-4F5E-9848-B8348D856335}">
      <dgm:prSet/>
      <dgm:spPr/>
      <dgm:t>
        <a:bodyPr/>
        <a:lstStyle/>
        <a:p>
          <a:r>
            <a:rPr lang="en-US"/>
            <a:t>Review</a:t>
          </a:r>
        </a:p>
      </dgm:t>
    </dgm:pt>
    <dgm:pt modelId="{D4811A56-BE72-438A-A139-1A815E5AFEA8}" type="parTrans" cxnId="{79CEB379-E661-4A47-A3AD-CDDC97B17AF3}">
      <dgm:prSet/>
      <dgm:spPr/>
      <dgm:t>
        <a:bodyPr/>
        <a:lstStyle/>
        <a:p>
          <a:endParaRPr lang="en-US"/>
        </a:p>
      </dgm:t>
    </dgm:pt>
    <dgm:pt modelId="{1BB6EA78-3BFE-438C-B0B1-2290CD561A2B}" type="sibTrans" cxnId="{79CEB379-E661-4A47-A3AD-CDDC97B17AF3}">
      <dgm:prSet/>
      <dgm:spPr/>
      <dgm:t>
        <a:bodyPr/>
        <a:lstStyle/>
        <a:p>
          <a:endParaRPr lang="en-US"/>
        </a:p>
      </dgm:t>
    </dgm:pt>
    <dgm:pt modelId="{FF7D8744-9069-4030-B30D-50E34E6277AD}">
      <dgm:prSet/>
      <dgm:spPr/>
      <dgm:t>
        <a:bodyPr/>
        <a:lstStyle/>
        <a:p>
          <a:r>
            <a:rPr lang="en-US" b="1"/>
            <a:t>Week 2:</a:t>
          </a:r>
          <a:endParaRPr lang="en-US"/>
        </a:p>
      </dgm:t>
    </dgm:pt>
    <dgm:pt modelId="{29FD3860-93A4-4D9A-96C1-285D147FE517}" type="parTrans" cxnId="{0FF37E0E-C21D-45F1-9DC4-59A0EF63BCFB}">
      <dgm:prSet/>
      <dgm:spPr/>
      <dgm:t>
        <a:bodyPr/>
        <a:lstStyle/>
        <a:p>
          <a:endParaRPr lang="en-US"/>
        </a:p>
      </dgm:t>
    </dgm:pt>
    <dgm:pt modelId="{C5FBF4F2-75E8-4FE6-98C7-A810BE95B569}" type="sibTrans" cxnId="{0FF37E0E-C21D-45F1-9DC4-59A0EF63BCFB}">
      <dgm:prSet/>
      <dgm:spPr/>
      <dgm:t>
        <a:bodyPr/>
        <a:lstStyle/>
        <a:p>
          <a:endParaRPr lang="en-US"/>
        </a:p>
      </dgm:t>
    </dgm:pt>
    <dgm:pt modelId="{D0A3A721-A0B1-459C-B1AF-669FFFD07C25}">
      <dgm:prSet/>
      <dgm:spPr/>
      <dgm:t>
        <a:bodyPr/>
        <a:lstStyle/>
        <a:p>
          <a:r>
            <a:rPr lang="en-US"/>
            <a:t>Database Creation in MSSQL</a:t>
          </a:r>
        </a:p>
      </dgm:t>
    </dgm:pt>
    <dgm:pt modelId="{2FB676C4-0550-488F-9EFA-4A9A1B4A2D98}" type="parTrans" cxnId="{532DF521-A66D-4138-B208-0D53023B1073}">
      <dgm:prSet/>
      <dgm:spPr/>
      <dgm:t>
        <a:bodyPr/>
        <a:lstStyle/>
        <a:p>
          <a:endParaRPr lang="en-US"/>
        </a:p>
      </dgm:t>
    </dgm:pt>
    <dgm:pt modelId="{CF855F54-AC91-4862-BBAE-608C148A1496}" type="sibTrans" cxnId="{532DF521-A66D-4138-B208-0D53023B1073}">
      <dgm:prSet/>
      <dgm:spPr/>
      <dgm:t>
        <a:bodyPr/>
        <a:lstStyle/>
        <a:p>
          <a:endParaRPr lang="en-US"/>
        </a:p>
      </dgm:t>
    </dgm:pt>
    <dgm:pt modelId="{87C7144B-3C36-45CF-A2F6-0F99832FC2AE}">
      <dgm:prSet/>
      <dgm:spPr/>
      <dgm:t>
        <a:bodyPr/>
        <a:lstStyle/>
        <a:p>
          <a:r>
            <a:rPr lang="en-US"/>
            <a:t>Gathering Business Information</a:t>
          </a:r>
        </a:p>
      </dgm:t>
    </dgm:pt>
    <dgm:pt modelId="{DFA56105-7021-4DC3-B9CD-947A700584CC}" type="parTrans" cxnId="{CBEDA84B-D6AE-406A-895E-1A826EF68F47}">
      <dgm:prSet/>
      <dgm:spPr/>
      <dgm:t>
        <a:bodyPr/>
        <a:lstStyle/>
        <a:p>
          <a:endParaRPr lang="en-US"/>
        </a:p>
      </dgm:t>
    </dgm:pt>
    <dgm:pt modelId="{6AC741E9-5986-4DBE-A31A-BEBCDCCB8014}" type="sibTrans" cxnId="{CBEDA84B-D6AE-406A-895E-1A826EF68F47}">
      <dgm:prSet/>
      <dgm:spPr/>
      <dgm:t>
        <a:bodyPr/>
        <a:lstStyle/>
        <a:p>
          <a:endParaRPr lang="en-US"/>
        </a:p>
      </dgm:t>
    </dgm:pt>
    <dgm:pt modelId="{EAF1CC30-EDCC-47AB-A115-49CB849851A5}">
      <dgm:prSet/>
      <dgm:spPr/>
      <dgm:t>
        <a:bodyPr/>
        <a:lstStyle/>
        <a:p>
          <a:r>
            <a:rPr lang="en-US"/>
            <a:t>Review</a:t>
          </a:r>
        </a:p>
      </dgm:t>
    </dgm:pt>
    <dgm:pt modelId="{A7F3EDDB-5AC1-4765-97C9-243CA7A76DA3}" type="parTrans" cxnId="{C329E49C-F2D2-4662-9727-B9C881ACD975}">
      <dgm:prSet/>
      <dgm:spPr/>
      <dgm:t>
        <a:bodyPr/>
        <a:lstStyle/>
        <a:p>
          <a:endParaRPr lang="en-US"/>
        </a:p>
      </dgm:t>
    </dgm:pt>
    <dgm:pt modelId="{ED37979F-12EB-4D84-A35E-137A612C05C2}" type="sibTrans" cxnId="{C329E49C-F2D2-4662-9727-B9C881ACD975}">
      <dgm:prSet/>
      <dgm:spPr/>
      <dgm:t>
        <a:bodyPr/>
        <a:lstStyle/>
        <a:p>
          <a:endParaRPr lang="en-US"/>
        </a:p>
      </dgm:t>
    </dgm:pt>
    <dgm:pt modelId="{964CB955-346E-4040-A7B9-56F4FC7CE6A5}">
      <dgm:prSet/>
      <dgm:spPr/>
      <dgm:t>
        <a:bodyPr/>
        <a:lstStyle/>
        <a:p>
          <a:r>
            <a:rPr lang="en-US" b="1"/>
            <a:t>Week 3:</a:t>
          </a:r>
          <a:endParaRPr lang="en-US"/>
        </a:p>
      </dgm:t>
    </dgm:pt>
    <dgm:pt modelId="{1FC4BE43-E1B7-43FA-861A-78F53DB8AAC9}" type="parTrans" cxnId="{3F3ABC76-72A1-475B-90D4-83C89232D40C}">
      <dgm:prSet/>
      <dgm:spPr/>
      <dgm:t>
        <a:bodyPr/>
        <a:lstStyle/>
        <a:p>
          <a:endParaRPr lang="en-US"/>
        </a:p>
      </dgm:t>
    </dgm:pt>
    <dgm:pt modelId="{A2CDA142-74CD-49F7-AEFE-2737CB99AADF}" type="sibTrans" cxnId="{3F3ABC76-72A1-475B-90D4-83C89232D40C}">
      <dgm:prSet/>
      <dgm:spPr/>
      <dgm:t>
        <a:bodyPr/>
        <a:lstStyle/>
        <a:p>
          <a:endParaRPr lang="en-US"/>
        </a:p>
      </dgm:t>
    </dgm:pt>
    <dgm:pt modelId="{82A8C2DC-80E4-4975-8114-E0CCD46387EF}">
      <dgm:prSet/>
      <dgm:spPr/>
      <dgm:t>
        <a:bodyPr/>
        <a:lstStyle/>
        <a:p>
          <a:r>
            <a:rPr lang="en-US"/>
            <a:t>Data Modeling</a:t>
          </a:r>
        </a:p>
      </dgm:t>
    </dgm:pt>
    <dgm:pt modelId="{52C88CAC-8AF1-4E12-9A78-782B3CB47EF2}" type="parTrans" cxnId="{7B627972-FA11-434E-AF2F-A610F22238B4}">
      <dgm:prSet/>
      <dgm:spPr/>
      <dgm:t>
        <a:bodyPr/>
        <a:lstStyle/>
        <a:p>
          <a:endParaRPr lang="en-US"/>
        </a:p>
      </dgm:t>
    </dgm:pt>
    <dgm:pt modelId="{3B0D82C1-1A64-4E30-BCB7-E77F8280914F}" type="sibTrans" cxnId="{7B627972-FA11-434E-AF2F-A610F22238B4}">
      <dgm:prSet/>
      <dgm:spPr/>
      <dgm:t>
        <a:bodyPr/>
        <a:lstStyle/>
        <a:p>
          <a:endParaRPr lang="en-US"/>
        </a:p>
      </dgm:t>
    </dgm:pt>
    <dgm:pt modelId="{5006DE1E-E456-49C3-A4E2-ACE62E19D10E}">
      <dgm:prSet/>
      <dgm:spPr/>
      <dgm:t>
        <a:bodyPr/>
        <a:lstStyle/>
        <a:p>
          <a:r>
            <a:rPr lang="en-US"/>
            <a:t>Data Warehouse</a:t>
          </a:r>
        </a:p>
      </dgm:t>
    </dgm:pt>
    <dgm:pt modelId="{1EF16AF3-1ACE-4DF3-A903-05BE628DA6DC}" type="parTrans" cxnId="{CB388318-846E-4007-B686-99DF9F0401E6}">
      <dgm:prSet/>
      <dgm:spPr/>
      <dgm:t>
        <a:bodyPr/>
        <a:lstStyle/>
        <a:p>
          <a:endParaRPr lang="en-US"/>
        </a:p>
      </dgm:t>
    </dgm:pt>
    <dgm:pt modelId="{A0379115-3382-46FE-958E-9EBF1010A97F}" type="sibTrans" cxnId="{CB388318-846E-4007-B686-99DF9F0401E6}">
      <dgm:prSet/>
      <dgm:spPr/>
      <dgm:t>
        <a:bodyPr/>
        <a:lstStyle/>
        <a:p>
          <a:endParaRPr lang="en-US"/>
        </a:p>
      </dgm:t>
    </dgm:pt>
    <dgm:pt modelId="{492BAA6B-0E12-4184-81B5-06E51A206BE5}">
      <dgm:prSet/>
      <dgm:spPr/>
      <dgm:t>
        <a:bodyPr/>
        <a:lstStyle/>
        <a:p>
          <a:r>
            <a:rPr lang="en-US"/>
            <a:t>Review</a:t>
          </a:r>
        </a:p>
      </dgm:t>
    </dgm:pt>
    <dgm:pt modelId="{212783CE-80AC-437B-BA7F-985768684D59}" type="parTrans" cxnId="{F26CECDF-8228-4528-86C1-B2B8ED77FFAB}">
      <dgm:prSet/>
      <dgm:spPr/>
      <dgm:t>
        <a:bodyPr/>
        <a:lstStyle/>
        <a:p>
          <a:endParaRPr lang="en-US"/>
        </a:p>
      </dgm:t>
    </dgm:pt>
    <dgm:pt modelId="{0F04820D-90AC-41F4-9A6A-655AC2416E7D}" type="sibTrans" cxnId="{F26CECDF-8228-4528-86C1-B2B8ED77FFAB}">
      <dgm:prSet/>
      <dgm:spPr/>
      <dgm:t>
        <a:bodyPr/>
        <a:lstStyle/>
        <a:p>
          <a:endParaRPr lang="en-US"/>
        </a:p>
      </dgm:t>
    </dgm:pt>
    <dgm:pt modelId="{0D587151-EAFC-4508-B4A4-48419D15026B}">
      <dgm:prSet/>
      <dgm:spPr/>
      <dgm:t>
        <a:bodyPr/>
        <a:lstStyle/>
        <a:p>
          <a:r>
            <a:rPr lang="en-US" b="1"/>
            <a:t>Week 4:</a:t>
          </a:r>
          <a:endParaRPr lang="en-US"/>
        </a:p>
      </dgm:t>
    </dgm:pt>
    <dgm:pt modelId="{4CE25C7F-7370-4EDB-A843-515FD5C03584}" type="parTrans" cxnId="{78DA2AA5-5B01-4AC5-AF7E-C89405A21112}">
      <dgm:prSet/>
      <dgm:spPr/>
      <dgm:t>
        <a:bodyPr/>
        <a:lstStyle/>
        <a:p>
          <a:endParaRPr lang="en-US"/>
        </a:p>
      </dgm:t>
    </dgm:pt>
    <dgm:pt modelId="{2CD262FC-A1FA-4574-A2D1-7377C4795BEE}" type="sibTrans" cxnId="{78DA2AA5-5B01-4AC5-AF7E-C89405A21112}">
      <dgm:prSet/>
      <dgm:spPr/>
      <dgm:t>
        <a:bodyPr/>
        <a:lstStyle/>
        <a:p>
          <a:endParaRPr lang="en-US"/>
        </a:p>
      </dgm:t>
    </dgm:pt>
    <dgm:pt modelId="{D67AF74A-ED17-4E69-AC05-5156E3CAC45E}">
      <dgm:prSet/>
      <dgm:spPr/>
      <dgm:t>
        <a:bodyPr/>
        <a:lstStyle/>
        <a:p>
          <a:r>
            <a:rPr lang="en-US"/>
            <a:t>ETL Process in SSIS</a:t>
          </a:r>
        </a:p>
      </dgm:t>
    </dgm:pt>
    <dgm:pt modelId="{0363F935-9364-4B47-8289-1A493B23D35C}" type="parTrans" cxnId="{EAD01894-C90F-4436-9E89-C8267ABB6204}">
      <dgm:prSet/>
      <dgm:spPr/>
      <dgm:t>
        <a:bodyPr/>
        <a:lstStyle/>
        <a:p>
          <a:endParaRPr lang="en-US"/>
        </a:p>
      </dgm:t>
    </dgm:pt>
    <dgm:pt modelId="{CF146D6B-5B62-4A3E-AC7D-946890104AA5}" type="sibTrans" cxnId="{EAD01894-C90F-4436-9E89-C8267ABB6204}">
      <dgm:prSet/>
      <dgm:spPr/>
      <dgm:t>
        <a:bodyPr/>
        <a:lstStyle/>
        <a:p>
          <a:endParaRPr lang="en-US"/>
        </a:p>
      </dgm:t>
    </dgm:pt>
    <dgm:pt modelId="{C0970255-659D-4967-BD3F-FC36881071DB}">
      <dgm:prSet/>
      <dgm:spPr/>
      <dgm:t>
        <a:bodyPr/>
        <a:lstStyle/>
        <a:p>
          <a:r>
            <a:rPr lang="en-US"/>
            <a:t>Reporting in Power BI</a:t>
          </a:r>
        </a:p>
      </dgm:t>
    </dgm:pt>
    <dgm:pt modelId="{DAD76016-FA43-4A48-B1AE-176B225FDA11}" type="parTrans" cxnId="{A3C2D031-1CE1-4929-B65D-520649A88217}">
      <dgm:prSet/>
      <dgm:spPr/>
      <dgm:t>
        <a:bodyPr/>
        <a:lstStyle/>
        <a:p>
          <a:endParaRPr lang="en-US"/>
        </a:p>
      </dgm:t>
    </dgm:pt>
    <dgm:pt modelId="{7F0DD6CA-187C-4B50-876A-58F4245332E0}" type="sibTrans" cxnId="{A3C2D031-1CE1-4929-B65D-520649A88217}">
      <dgm:prSet/>
      <dgm:spPr/>
      <dgm:t>
        <a:bodyPr/>
        <a:lstStyle/>
        <a:p>
          <a:endParaRPr lang="en-US"/>
        </a:p>
      </dgm:t>
    </dgm:pt>
    <dgm:pt modelId="{C45FCCA2-34A1-4BED-B1B0-7A79EB6D8E48}">
      <dgm:prSet/>
      <dgm:spPr/>
      <dgm:t>
        <a:bodyPr/>
        <a:lstStyle/>
        <a:p>
          <a:r>
            <a:rPr lang="en-US"/>
            <a:t>Review and Final Adjustments</a:t>
          </a:r>
        </a:p>
      </dgm:t>
    </dgm:pt>
    <dgm:pt modelId="{2340203B-D650-4DB2-9430-B16A65180D79}" type="parTrans" cxnId="{46D4736D-7D33-4616-9936-3685129081D1}">
      <dgm:prSet/>
      <dgm:spPr/>
      <dgm:t>
        <a:bodyPr/>
        <a:lstStyle/>
        <a:p>
          <a:endParaRPr lang="en-US"/>
        </a:p>
      </dgm:t>
    </dgm:pt>
    <dgm:pt modelId="{5F3864B3-739F-40EC-81E1-92C2F1A07AB7}" type="sibTrans" cxnId="{46D4736D-7D33-4616-9936-3685129081D1}">
      <dgm:prSet/>
      <dgm:spPr/>
      <dgm:t>
        <a:bodyPr/>
        <a:lstStyle/>
        <a:p>
          <a:endParaRPr lang="en-US"/>
        </a:p>
      </dgm:t>
    </dgm:pt>
    <dgm:pt modelId="{64B1C4EB-CA81-418F-9D7A-E35801425C66}" type="pres">
      <dgm:prSet presAssocID="{CB650FC7-7EFF-4BBB-936A-3EB976AE18C7}" presName="Name0" presStyleCnt="0">
        <dgm:presLayoutVars>
          <dgm:dir/>
          <dgm:resizeHandles val="exact"/>
        </dgm:presLayoutVars>
      </dgm:prSet>
      <dgm:spPr/>
    </dgm:pt>
    <dgm:pt modelId="{978392B6-BE2E-4DA8-9AD1-1E3FB01C12DB}" type="pres">
      <dgm:prSet presAssocID="{BF3AAA51-42B5-4874-945B-91A6A8F0FD0D}" presName="node" presStyleLbl="node1" presStyleIdx="0" presStyleCnt="16">
        <dgm:presLayoutVars>
          <dgm:bulletEnabled val="1"/>
        </dgm:presLayoutVars>
      </dgm:prSet>
      <dgm:spPr/>
    </dgm:pt>
    <dgm:pt modelId="{AEBB8413-3FE6-48F0-813B-FBE42F4E08BE}" type="pres">
      <dgm:prSet presAssocID="{E2F62884-662A-4CCC-A9C1-C710D997516E}" presName="sibTrans" presStyleLbl="sibTrans1D1" presStyleIdx="0" presStyleCnt="15"/>
      <dgm:spPr/>
    </dgm:pt>
    <dgm:pt modelId="{91C02969-43EC-4520-B230-5BF77F652AB5}" type="pres">
      <dgm:prSet presAssocID="{E2F62884-662A-4CCC-A9C1-C710D997516E}" presName="connectorText" presStyleLbl="sibTrans1D1" presStyleIdx="0" presStyleCnt="15"/>
      <dgm:spPr/>
    </dgm:pt>
    <dgm:pt modelId="{0D2AC409-D460-49E1-AAA6-B51956781839}" type="pres">
      <dgm:prSet presAssocID="{2591B3A6-19EC-43F0-854D-669D1A27A616}" presName="node" presStyleLbl="node1" presStyleIdx="1" presStyleCnt="16">
        <dgm:presLayoutVars>
          <dgm:bulletEnabled val="1"/>
        </dgm:presLayoutVars>
      </dgm:prSet>
      <dgm:spPr/>
    </dgm:pt>
    <dgm:pt modelId="{8434D78C-6635-4429-95EE-0AB0C27A0C39}" type="pres">
      <dgm:prSet presAssocID="{9D7890BB-957C-44A3-B6C4-5FF1CFBA2DA2}" presName="sibTrans" presStyleLbl="sibTrans1D1" presStyleIdx="1" presStyleCnt="15"/>
      <dgm:spPr/>
    </dgm:pt>
    <dgm:pt modelId="{7002A921-0710-4468-9E82-3C791AA2CF33}" type="pres">
      <dgm:prSet presAssocID="{9D7890BB-957C-44A3-B6C4-5FF1CFBA2DA2}" presName="connectorText" presStyleLbl="sibTrans1D1" presStyleIdx="1" presStyleCnt="15"/>
      <dgm:spPr/>
    </dgm:pt>
    <dgm:pt modelId="{8BF3D5A3-DBDA-481A-8D28-569EA12180AC}" type="pres">
      <dgm:prSet presAssocID="{32D4D275-64E3-4ADB-B097-490DE4CD2B5A}" presName="node" presStyleLbl="node1" presStyleIdx="2" presStyleCnt="16">
        <dgm:presLayoutVars>
          <dgm:bulletEnabled val="1"/>
        </dgm:presLayoutVars>
      </dgm:prSet>
      <dgm:spPr/>
    </dgm:pt>
    <dgm:pt modelId="{49B0E462-54DC-4165-8C9A-530394ACE30C}" type="pres">
      <dgm:prSet presAssocID="{986A5E25-7CAD-4D7D-A83A-E2EF61C90952}" presName="sibTrans" presStyleLbl="sibTrans1D1" presStyleIdx="2" presStyleCnt="15"/>
      <dgm:spPr/>
    </dgm:pt>
    <dgm:pt modelId="{59FB2A17-CCE4-4F3E-9E5F-BECE817E9FC8}" type="pres">
      <dgm:prSet presAssocID="{986A5E25-7CAD-4D7D-A83A-E2EF61C90952}" presName="connectorText" presStyleLbl="sibTrans1D1" presStyleIdx="2" presStyleCnt="15"/>
      <dgm:spPr/>
    </dgm:pt>
    <dgm:pt modelId="{B8C8F567-D640-48EC-B5DC-0CD6F377B030}" type="pres">
      <dgm:prSet presAssocID="{72E9DAEE-A07D-4F5E-9848-B8348D856335}" presName="node" presStyleLbl="node1" presStyleIdx="3" presStyleCnt="16">
        <dgm:presLayoutVars>
          <dgm:bulletEnabled val="1"/>
        </dgm:presLayoutVars>
      </dgm:prSet>
      <dgm:spPr/>
    </dgm:pt>
    <dgm:pt modelId="{42224BDC-0B8B-4D55-8185-98BAEC53709D}" type="pres">
      <dgm:prSet presAssocID="{1BB6EA78-3BFE-438C-B0B1-2290CD561A2B}" presName="sibTrans" presStyleLbl="sibTrans1D1" presStyleIdx="3" presStyleCnt="15"/>
      <dgm:spPr/>
    </dgm:pt>
    <dgm:pt modelId="{E6D8A879-A4CC-45BC-80A5-3114430D29F4}" type="pres">
      <dgm:prSet presAssocID="{1BB6EA78-3BFE-438C-B0B1-2290CD561A2B}" presName="connectorText" presStyleLbl="sibTrans1D1" presStyleIdx="3" presStyleCnt="15"/>
      <dgm:spPr/>
    </dgm:pt>
    <dgm:pt modelId="{675BFACE-B165-4316-B314-2FD9EFFEFAC7}" type="pres">
      <dgm:prSet presAssocID="{FF7D8744-9069-4030-B30D-50E34E6277AD}" presName="node" presStyleLbl="node1" presStyleIdx="4" presStyleCnt="16">
        <dgm:presLayoutVars>
          <dgm:bulletEnabled val="1"/>
        </dgm:presLayoutVars>
      </dgm:prSet>
      <dgm:spPr/>
    </dgm:pt>
    <dgm:pt modelId="{EFCBD919-35FB-421D-B193-DF6B2B26E389}" type="pres">
      <dgm:prSet presAssocID="{C5FBF4F2-75E8-4FE6-98C7-A810BE95B569}" presName="sibTrans" presStyleLbl="sibTrans1D1" presStyleIdx="4" presStyleCnt="15"/>
      <dgm:spPr/>
    </dgm:pt>
    <dgm:pt modelId="{1D6648F2-F78A-4D2B-BB61-2CCCAE6E2B0D}" type="pres">
      <dgm:prSet presAssocID="{C5FBF4F2-75E8-4FE6-98C7-A810BE95B569}" presName="connectorText" presStyleLbl="sibTrans1D1" presStyleIdx="4" presStyleCnt="15"/>
      <dgm:spPr/>
    </dgm:pt>
    <dgm:pt modelId="{90F7EF3B-36B8-4123-8964-43F8736B9983}" type="pres">
      <dgm:prSet presAssocID="{D0A3A721-A0B1-459C-B1AF-669FFFD07C25}" presName="node" presStyleLbl="node1" presStyleIdx="5" presStyleCnt="16">
        <dgm:presLayoutVars>
          <dgm:bulletEnabled val="1"/>
        </dgm:presLayoutVars>
      </dgm:prSet>
      <dgm:spPr/>
    </dgm:pt>
    <dgm:pt modelId="{D5DF55FA-4DB0-4B54-B496-4F6236700723}" type="pres">
      <dgm:prSet presAssocID="{CF855F54-AC91-4862-BBAE-608C148A1496}" presName="sibTrans" presStyleLbl="sibTrans1D1" presStyleIdx="5" presStyleCnt="15"/>
      <dgm:spPr/>
    </dgm:pt>
    <dgm:pt modelId="{AB101E19-BBA8-4E71-8BE0-6A88A5469C40}" type="pres">
      <dgm:prSet presAssocID="{CF855F54-AC91-4862-BBAE-608C148A1496}" presName="connectorText" presStyleLbl="sibTrans1D1" presStyleIdx="5" presStyleCnt="15"/>
      <dgm:spPr/>
    </dgm:pt>
    <dgm:pt modelId="{B317B533-DDC0-4D10-847F-71AB20E620D3}" type="pres">
      <dgm:prSet presAssocID="{87C7144B-3C36-45CF-A2F6-0F99832FC2AE}" presName="node" presStyleLbl="node1" presStyleIdx="6" presStyleCnt="16">
        <dgm:presLayoutVars>
          <dgm:bulletEnabled val="1"/>
        </dgm:presLayoutVars>
      </dgm:prSet>
      <dgm:spPr/>
    </dgm:pt>
    <dgm:pt modelId="{0F069BC9-DC2A-4E08-A5FA-78C21BD54066}" type="pres">
      <dgm:prSet presAssocID="{6AC741E9-5986-4DBE-A31A-BEBCDCCB8014}" presName="sibTrans" presStyleLbl="sibTrans1D1" presStyleIdx="6" presStyleCnt="15"/>
      <dgm:spPr/>
    </dgm:pt>
    <dgm:pt modelId="{869A2EC1-ED37-41A0-B085-281B98C73212}" type="pres">
      <dgm:prSet presAssocID="{6AC741E9-5986-4DBE-A31A-BEBCDCCB8014}" presName="connectorText" presStyleLbl="sibTrans1D1" presStyleIdx="6" presStyleCnt="15"/>
      <dgm:spPr/>
    </dgm:pt>
    <dgm:pt modelId="{341B2C50-B22D-4985-BEA1-10CB0A552413}" type="pres">
      <dgm:prSet presAssocID="{EAF1CC30-EDCC-47AB-A115-49CB849851A5}" presName="node" presStyleLbl="node1" presStyleIdx="7" presStyleCnt="16">
        <dgm:presLayoutVars>
          <dgm:bulletEnabled val="1"/>
        </dgm:presLayoutVars>
      </dgm:prSet>
      <dgm:spPr/>
    </dgm:pt>
    <dgm:pt modelId="{7DBFFBB5-E1BA-4C49-A83A-7ADA938590FC}" type="pres">
      <dgm:prSet presAssocID="{ED37979F-12EB-4D84-A35E-137A612C05C2}" presName="sibTrans" presStyleLbl="sibTrans1D1" presStyleIdx="7" presStyleCnt="15"/>
      <dgm:spPr/>
    </dgm:pt>
    <dgm:pt modelId="{3763A3D4-1318-43E5-9338-DC0DC1E67C5E}" type="pres">
      <dgm:prSet presAssocID="{ED37979F-12EB-4D84-A35E-137A612C05C2}" presName="connectorText" presStyleLbl="sibTrans1D1" presStyleIdx="7" presStyleCnt="15"/>
      <dgm:spPr/>
    </dgm:pt>
    <dgm:pt modelId="{9E058E82-AB08-4D28-A521-78D10A03AE01}" type="pres">
      <dgm:prSet presAssocID="{964CB955-346E-4040-A7B9-56F4FC7CE6A5}" presName="node" presStyleLbl="node1" presStyleIdx="8" presStyleCnt="16">
        <dgm:presLayoutVars>
          <dgm:bulletEnabled val="1"/>
        </dgm:presLayoutVars>
      </dgm:prSet>
      <dgm:spPr/>
    </dgm:pt>
    <dgm:pt modelId="{3443976C-797E-43D1-B91A-CE73309AA55A}" type="pres">
      <dgm:prSet presAssocID="{A2CDA142-74CD-49F7-AEFE-2737CB99AADF}" presName="sibTrans" presStyleLbl="sibTrans1D1" presStyleIdx="8" presStyleCnt="15"/>
      <dgm:spPr/>
    </dgm:pt>
    <dgm:pt modelId="{E5D0B7C6-DB6C-43CA-97DA-45696E4A492C}" type="pres">
      <dgm:prSet presAssocID="{A2CDA142-74CD-49F7-AEFE-2737CB99AADF}" presName="connectorText" presStyleLbl="sibTrans1D1" presStyleIdx="8" presStyleCnt="15"/>
      <dgm:spPr/>
    </dgm:pt>
    <dgm:pt modelId="{37AE5899-6410-42E4-9D79-91CF20C97366}" type="pres">
      <dgm:prSet presAssocID="{82A8C2DC-80E4-4975-8114-E0CCD46387EF}" presName="node" presStyleLbl="node1" presStyleIdx="9" presStyleCnt="16">
        <dgm:presLayoutVars>
          <dgm:bulletEnabled val="1"/>
        </dgm:presLayoutVars>
      </dgm:prSet>
      <dgm:spPr/>
    </dgm:pt>
    <dgm:pt modelId="{8DB2DB3B-FE84-41C0-9A92-F80EDA4F7421}" type="pres">
      <dgm:prSet presAssocID="{3B0D82C1-1A64-4E30-BCB7-E77F8280914F}" presName="sibTrans" presStyleLbl="sibTrans1D1" presStyleIdx="9" presStyleCnt="15"/>
      <dgm:spPr/>
    </dgm:pt>
    <dgm:pt modelId="{8E051470-C52B-497F-ADEA-9B10636057B2}" type="pres">
      <dgm:prSet presAssocID="{3B0D82C1-1A64-4E30-BCB7-E77F8280914F}" presName="connectorText" presStyleLbl="sibTrans1D1" presStyleIdx="9" presStyleCnt="15"/>
      <dgm:spPr/>
    </dgm:pt>
    <dgm:pt modelId="{89E39667-F271-4DA8-B985-D055551751D9}" type="pres">
      <dgm:prSet presAssocID="{5006DE1E-E456-49C3-A4E2-ACE62E19D10E}" presName="node" presStyleLbl="node1" presStyleIdx="10" presStyleCnt="16">
        <dgm:presLayoutVars>
          <dgm:bulletEnabled val="1"/>
        </dgm:presLayoutVars>
      </dgm:prSet>
      <dgm:spPr/>
    </dgm:pt>
    <dgm:pt modelId="{B0F16A82-C63B-490F-B188-6FA12BA62D27}" type="pres">
      <dgm:prSet presAssocID="{A0379115-3382-46FE-958E-9EBF1010A97F}" presName="sibTrans" presStyleLbl="sibTrans1D1" presStyleIdx="10" presStyleCnt="15"/>
      <dgm:spPr/>
    </dgm:pt>
    <dgm:pt modelId="{D6C70D2E-3198-4F1C-893C-15B769E62179}" type="pres">
      <dgm:prSet presAssocID="{A0379115-3382-46FE-958E-9EBF1010A97F}" presName="connectorText" presStyleLbl="sibTrans1D1" presStyleIdx="10" presStyleCnt="15"/>
      <dgm:spPr/>
    </dgm:pt>
    <dgm:pt modelId="{49C753A6-3C62-4F7B-94F3-8B33379509BA}" type="pres">
      <dgm:prSet presAssocID="{492BAA6B-0E12-4184-81B5-06E51A206BE5}" presName="node" presStyleLbl="node1" presStyleIdx="11" presStyleCnt="16">
        <dgm:presLayoutVars>
          <dgm:bulletEnabled val="1"/>
        </dgm:presLayoutVars>
      </dgm:prSet>
      <dgm:spPr/>
    </dgm:pt>
    <dgm:pt modelId="{0C88D9D2-BFA1-4BB5-B8C6-B4CAEEFC139F}" type="pres">
      <dgm:prSet presAssocID="{0F04820D-90AC-41F4-9A6A-655AC2416E7D}" presName="sibTrans" presStyleLbl="sibTrans1D1" presStyleIdx="11" presStyleCnt="15"/>
      <dgm:spPr/>
    </dgm:pt>
    <dgm:pt modelId="{86E1D1C3-4CE8-4F56-892A-59B9594206CD}" type="pres">
      <dgm:prSet presAssocID="{0F04820D-90AC-41F4-9A6A-655AC2416E7D}" presName="connectorText" presStyleLbl="sibTrans1D1" presStyleIdx="11" presStyleCnt="15"/>
      <dgm:spPr/>
    </dgm:pt>
    <dgm:pt modelId="{A75B209C-E14A-4816-92DB-5BF387596B7A}" type="pres">
      <dgm:prSet presAssocID="{0D587151-EAFC-4508-B4A4-48419D15026B}" presName="node" presStyleLbl="node1" presStyleIdx="12" presStyleCnt="16">
        <dgm:presLayoutVars>
          <dgm:bulletEnabled val="1"/>
        </dgm:presLayoutVars>
      </dgm:prSet>
      <dgm:spPr/>
    </dgm:pt>
    <dgm:pt modelId="{1EA51A2D-208C-4C13-AE94-307BACBA105B}" type="pres">
      <dgm:prSet presAssocID="{2CD262FC-A1FA-4574-A2D1-7377C4795BEE}" presName="sibTrans" presStyleLbl="sibTrans1D1" presStyleIdx="12" presStyleCnt="15"/>
      <dgm:spPr/>
    </dgm:pt>
    <dgm:pt modelId="{6BD9CB29-F8C3-44AD-8C82-8AB05303D8F5}" type="pres">
      <dgm:prSet presAssocID="{2CD262FC-A1FA-4574-A2D1-7377C4795BEE}" presName="connectorText" presStyleLbl="sibTrans1D1" presStyleIdx="12" presStyleCnt="15"/>
      <dgm:spPr/>
    </dgm:pt>
    <dgm:pt modelId="{C8075CB3-6C59-4C6C-B0C2-5EF9F2AE7161}" type="pres">
      <dgm:prSet presAssocID="{D67AF74A-ED17-4E69-AC05-5156E3CAC45E}" presName="node" presStyleLbl="node1" presStyleIdx="13" presStyleCnt="16">
        <dgm:presLayoutVars>
          <dgm:bulletEnabled val="1"/>
        </dgm:presLayoutVars>
      </dgm:prSet>
      <dgm:spPr/>
    </dgm:pt>
    <dgm:pt modelId="{273B4540-B29D-4962-B6C0-17FA0E76979E}" type="pres">
      <dgm:prSet presAssocID="{CF146D6B-5B62-4A3E-AC7D-946890104AA5}" presName="sibTrans" presStyleLbl="sibTrans1D1" presStyleIdx="13" presStyleCnt="15"/>
      <dgm:spPr/>
    </dgm:pt>
    <dgm:pt modelId="{49E253BD-8714-407F-B7FC-76C0C48554B8}" type="pres">
      <dgm:prSet presAssocID="{CF146D6B-5B62-4A3E-AC7D-946890104AA5}" presName="connectorText" presStyleLbl="sibTrans1D1" presStyleIdx="13" presStyleCnt="15"/>
      <dgm:spPr/>
    </dgm:pt>
    <dgm:pt modelId="{15538FAC-2F1E-4A90-AD77-3DAFF3767B31}" type="pres">
      <dgm:prSet presAssocID="{C0970255-659D-4967-BD3F-FC36881071DB}" presName="node" presStyleLbl="node1" presStyleIdx="14" presStyleCnt="16">
        <dgm:presLayoutVars>
          <dgm:bulletEnabled val="1"/>
        </dgm:presLayoutVars>
      </dgm:prSet>
      <dgm:spPr/>
    </dgm:pt>
    <dgm:pt modelId="{530D11AC-53AE-4DD5-95BF-EA68F884F7CB}" type="pres">
      <dgm:prSet presAssocID="{7F0DD6CA-187C-4B50-876A-58F4245332E0}" presName="sibTrans" presStyleLbl="sibTrans1D1" presStyleIdx="14" presStyleCnt="15"/>
      <dgm:spPr/>
    </dgm:pt>
    <dgm:pt modelId="{C8E4E483-1B2C-4887-8117-92130F3B2D96}" type="pres">
      <dgm:prSet presAssocID="{7F0DD6CA-187C-4B50-876A-58F4245332E0}" presName="connectorText" presStyleLbl="sibTrans1D1" presStyleIdx="14" presStyleCnt="15"/>
      <dgm:spPr/>
    </dgm:pt>
    <dgm:pt modelId="{5A96C31A-4F90-4011-A15C-F41A322886FD}" type="pres">
      <dgm:prSet presAssocID="{C45FCCA2-34A1-4BED-B1B0-7A79EB6D8E48}" presName="node" presStyleLbl="node1" presStyleIdx="15" presStyleCnt="16">
        <dgm:presLayoutVars>
          <dgm:bulletEnabled val="1"/>
        </dgm:presLayoutVars>
      </dgm:prSet>
      <dgm:spPr/>
    </dgm:pt>
  </dgm:ptLst>
  <dgm:cxnLst>
    <dgm:cxn modelId="{37A10303-97BE-4B5D-BEF9-E0B0390BFEFC}" type="presOf" srcId="{C5FBF4F2-75E8-4FE6-98C7-A810BE95B569}" destId="{1D6648F2-F78A-4D2B-BB61-2CCCAE6E2B0D}" srcOrd="1" destOrd="0" presId="urn:microsoft.com/office/officeart/2016/7/layout/RepeatingBendingProcessNew"/>
    <dgm:cxn modelId="{36DB790A-6F6E-4523-9507-4C11EFAE48C2}" type="presOf" srcId="{7F0DD6CA-187C-4B50-876A-58F4245332E0}" destId="{530D11AC-53AE-4DD5-95BF-EA68F884F7CB}" srcOrd="0" destOrd="0" presId="urn:microsoft.com/office/officeart/2016/7/layout/RepeatingBendingProcessNew"/>
    <dgm:cxn modelId="{A43EB30A-D26F-4A57-9805-B37F9385DB45}" type="presOf" srcId="{D0A3A721-A0B1-459C-B1AF-669FFFD07C25}" destId="{90F7EF3B-36B8-4123-8964-43F8736B9983}" srcOrd="0" destOrd="0" presId="urn:microsoft.com/office/officeart/2016/7/layout/RepeatingBendingProcessNew"/>
    <dgm:cxn modelId="{BA27F40A-926E-4B56-8BCF-865F413685AE}" type="presOf" srcId="{0D587151-EAFC-4508-B4A4-48419D15026B}" destId="{A75B209C-E14A-4816-92DB-5BF387596B7A}" srcOrd="0" destOrd="0" presId="urn:microsoft.com/office/officeart/2016/7/layout/RepeatingBendingProcessNew"/>
    <dgm:cxn modelId="{0FF37E0E-C21D-45F1-9DC4-59A0EF63BCFB}" srcId="{CB650FC7-7EFF-4BBB-936A-3EB976AE18C7}" destId="{FF7D8744-9069-4030-B30D-50E34E6277AD}" srcOrd="4" destOrd="0" parTransId="{29FD3860-93A4-4D9A-96C1-285D147FE517}" sibTransId="{C5FBF4F2-75E8-4FE6-98C7-A810BE95B569}"/>
    <dgm:cxn modelId="{31364510-4444-4F18-B200-97927B5CD5DD}" srcId="{CB650FC7-7EFF-4BBB-936A-3EB976AE18C7}" destId="{32D4D275-64E3-4ADB-B097-490DE4CD2B5A}" srcOrd="2" destOrd="0" parTransId="{1939607B-CDFD-4CD5-A43D-7AC4E671DB7F}" sibTransId="{986A5E25-7CAD-4D7D-A83A-E2EF61C90952}"/>
    <dgm:cxn modelId="{CB388318-846E-4007-B686-99DF9F0401E6}" srcId="{CB650FC7-7EFF-4BBB-936A-3EB976AE18C7}" destId="{5006DE1E-E456-49C3-A4E2-ACE62E19D10E}" srcOrd="10" destOrd="0" parTransId="{1EF16AF3-1ACE-4DF3-A903-05BE628DA6DC}" sibTransId="{A0379115-3382-46FE-958E-9EBF1010A97F}"/>
    <dgm:cxn modelId="{9C69A219-C2DC-4A44-9977-291A074421E9}" type="presOf" srcId="{D67AF74A-ED17-4E69-AC05-5156E3CAC45E}" destId="{C8075CB3-6C59-4C6C-B0C2-5EF9F2AE7161}" srcOrd="0" destOrd="0" presId="urn:microsoft.com/office/officeart/2016/7/layout/RepeatingBendingProcessNew"/>
    <dgm:cxn modelId="{25268A1C-1BB8-4482-AA4F-0582FBDEE7E1}" type="presOf" srcId="{32D4D275-64E3-4ADB-B097-490DE4CD2B5A}" destId="{8BF3D5A3-DBDA-481A-8D28-569EA12180AC}" srcOrd="0" destOrd="0" presId="urn:microsoft.com/office/officeart/2016/7/layout/RepeatingBendingProcessNew"/>
    <dgm:cxn modelId="{4A9BD41E-B889-4606-B72A-6119DC3D5332}" type="presOf" srcId="{FF7D8744-9069-4030-B30D-50E34E6277AD}" destId="{675BFACE-B165-4316-B314-2FD9EFFEFAC7}" srcOrd="0" destOrd="0" presId="urn:microsoft.com/office/officeart/2016/7/layout/RepeatingBendingProcessNew"/>
    <dgm:cxn modelId="{D281951F-95D7-4010-8806-D2D5E1FFB6E4}" type="presOf" srcId="{E2F62884-662A-4CCC-A9C1-C710D997516E}" destId="{AEBB8413-3FE6-48F0-813B-FBE42F4E08BE}" srcOrd="0" destOrd="0" presId="urn:microsoft.com/office/officeart/2016/7/layout/RepeatingBendingProcessNew"/>
    <dgm:cxn modelId="{532DF521-A66D-4138-B208-0D53023B1073}" srcId="{CB650FC7-7EFF-4BBB-936A-3EB976AE18C7}" destId="{D0A3A721-A0B1-459C-B1AF-669FFFD07C25}" srcOrd="5" destOrd="0" parTransId="{2FB676C4-0550-488F-9EFA-4A9A1B4A2D98}" sibTransId="{CF855F54-AC91-4862-BBAE-608C148A1496}"/>
    <dgm:cxn modelId="{8B4C2822-657C-4891-AA6D-5BF1809A0043}" type="presOf" srcId="{EAF1CC30-EDCC-47AB-A115-49CB849851A5}" destId="{341B2C50-B22D-4985-BEA1-10CB0A552413}" srcOrd="0" destOrd="0" presId="urn:microsoft.com/office/officeart/2016/7/layout/RepeatingBendingProcessNew"/>
    <dgm:cxn modelId="{38B02029-C7CE-4E5B-AD0D-ADA7008B313C}" type="presOf" srcId="{2591B3A6-19EC-43F0-854D-669D1A27A616}" destId="{0D2AC409-D460-49E1-AAA6-B51956781839}" srcOrd="0" destOrd="0" presId="urn:microsoft.com/office/officeart/2016/7/layout/RepeatingBendingProcessNew"/>
    <dgm:cxn modelId="{69C4E929-3ECA-4B71-826A-33C87685D463}" type="presOf" srcId="{C0970255-659D-4967-BD3F-FC36881071DB}" destId="{15538FAC-2F1E-4A90-AD77-3DAFF3767B31}" srcOrd="0" destOrd="0" presId="urn:microsoft.com/office/officeart/2016/7/layout/RepeatingBendingProcessNew"/>
    <dgm:cxn modelId="{F1832C31-2682-44BA-98C1-5D2D8A02AC25}" type="presOf" srcId="{CB650FC7-7EFF-4BBB-936A-3EB976AE18C7}" destId="{64B1C4EB-CA81-418F-9D7A-E35801425C66}" srcOrd="0" destOrd="0" presId="urn:microsoft.com/office/officeart/2016/7/layout/RepeatingBendingProcessNew"/>
    <dgm:cxn modelId="{4C36CD31-8EE8-4CC5-B4AB-4F5F53BB6732}" srcId="{CB650FC7-7EFF-4BBB-936A-3EB976AE18C7}" destId="{2591B3A6-19EC-43F0-854D-669D1A27A616}" srcOrd="1" destOrd="0" parTransId="{7D7CDD19-54A8-447F-AAA0-583D89E0109A}" sibTransId="{9D7890BB-957C-44A3-B6C4-5FF1CFBA2DA2}"/>
    <dgm:cxn modelId="{A3C2D031-1CE1-4929-B65D-520649A88217}" srcId="{CB650FC7-7EFF-4BBB-936A-3EB976AE18C7}" destId="{C0970255-659D-4967-BD3F-FC36881071DB}" srcOrd="14" destOrd="0" parTransId="{DAD76016-FA43-4A48-B1AE-176B225FDA11}" sibTransId="{7F0DD6CA-187C-4B50-876A-58F4245332E0}"/>
    <dgm:cxn modelId="{49A4C439-B264-43A2-94B5-4C0E79735B3C}" type="presOf" srcId="{A0379115-3382-46FE-958E-9EBF1010A97F}" destId="{B0F16A82-C63B-490F-B188-6FA12BA62D27}" srcOrd="0" destOrd="0" presId="urn:microsoft.com/office/officeart/2016/7/layout/RepeatingBendingProcessNew"/>
    <dgm:cxn modelId="{DCC2A760-0799-460F-8610-E427C87F1576}" type="presOf" srcId="{CF146D6B-5B62-4A3E-AC7D-946890104AA5}" destId="{273B4540-B29D-4962-B6C0-17FA0E76979E}" srcOrd="0" destOrd="0" presId="urn:microsoft.com/office/officeart/2016/7/layout/RepeatingBendingProcessNew"/>
    <dgm:cxn modelId="{3377DB61-DF4A-431B-AA2C-19DBCCBDEB1C}" type="presOf" srcId="{3B0D82C1-1A64-4E30-BCB7-E77F8280914F}" destId="{8DB2DB3B-FE84-41C0-9A92-F80EDA4F7421}" srcOrd="0" destOrd="0" presId="urn:microsoft.com/office/officeart/2016/7/layout/RepeatingBendingProcessNew"/>
    <dgm:cxn modelId="{2B40F162-9457-421B-95EF-C1FBAD0E283C}" type="presOf" srcId="{9D7890BB-957C-44A3-B6C4-5FF1CFBA2DA2}" destId="{7002A921-0710-4468-9E82-3C791AA2CF33}" srcOrd="1" destOrd="0" presId="urn:microsoft.com/office/officeart/2016/7/layout/RepeatingBendingProcessNew"/>
    <dgm:cxn modelId="{DCE26344-040A-4F80-8679-82799A1C1B13}" type="presOf" srcId="{ED37979F-12EB-4D84-A35E-137A612C05C2}" destId="{7DBFFBB5-E1BA-4C49-A83A-7ADA938590FC}" srcOrd="0" destOrd="0" presId="urn:microsoft.com/office/officeart/2016/7/layout/RepeatingBendingProcessNew"/>
    <dgm:cxn modelId="{B5112C46-9D78-4857-90EE-44804942C0BF}" type="presOf" srcId="{0F04820D-90AC-41F4-9A6A-655AC2416E7D}" destId="{86E1D1C3-4CE8-4F56-892A-59B9594206CD}" srcOrd="1" destOrd="0" presId="urn:microsoft.com/office/officeart/2016/7/layout/RepeatingBendingProcessNew"/>
    <dgm:cxn modelId="{B70A634A-B581-4E07-A9CE-19FD6431D76F}" type="presOf" srcId="{E2F62884-662A-4CCC-A9C1-C710D997516E}" destId="{91C02969-43EC-4520-B230-5BF77F652AB5}" srcOrd="1" destOrd="0" presId="urn:microsoft.com/office/officeart/2016/7/layout/RepeatingBendingProcessNew"/>
    <dgm:cxn modelId="{CBEDA84B-D6AE-406A-895E-1A826EF68F47}" srcId="{CB650FC7-7EFF-4BBB-936A-3EB976AE18C7}" destId="{87C7144B-3C36-45CF-A2F6-0F99832FC2AE}" srcOrd="6" destOrd="0" parTransId="{DFA56105-7021-4DC3-B9CD-947A700584CC}" sibTransId="{6AC741E9-5986-4DBE-A31A-BEBCDCCB8014}"/>
    <dgm:cxn modelId="{46D4736D-7D33-4616-9936-3685129081D1}" srcId="{CB650FC7-7EFF-4BBB-936A-3EB976AE18C7}" destId="{C45FCCA2-34A1-4BED-B1B0-7A79EB6D8E48}" srcOrd="15" destOrd="0" parTransId="{2340203B-D650-4DB2-9430-B16A65180D79}" sibTransId="{5F3864B3-739F-40EC-81E1-92C2F1A07AB7}"/>
    <dgm:cxn modelId="{A79EF16D-62CB-4609-B494-5E5160132E16}" type="presOf" srcId="{CF855F54-AC91-4862-BBAE-608C148A1496}" destId="{AB101E19-BBA8-4E71-8BE0-6A88A5469C40}" srcOrd="1" destOrd="0" presId="urn:microsoft.com/office/officeart/2016/7/layout/RepeatingBendingProcessNew"/>
    <dgm:cxn modelId="{F38FFE4D-9B20-4FE4-B443-71FFFA016F8F}" type="presOf" srcId="{0F04820D-90AC-41F4-9A6A-655AC2416E7D}" destId="{0C88D9D2-BFA1-4BB5-B8C6-B4CAEEFC139F}" srcOrd="0" destOrd="0" presId="urn:microsoft.com/office/officeart/2016/7/layout/RepeatingBendingProcessNew"/>
    <dgm:cxn modelId="{7B627972-FA11-434E-AF2F-A610F22238B4}" srcId="{CB650FC7-7EFF-4BBB-936A-3EB976AE18C7}" destId="{82A8C2DC-80E4-4975-8114-E0CCD46387EF}" srcOrd="9" destOrd="0" parTransId="{52C88CAC-8AF1-4E12-9A78-782B3CB47EF2}" sibTransId="{3B0D82C1-1A64-4E30-BCB7-E77F8280914F}"/>
    <dgm:cxn modelId="{82018D54-D47F-48E0-B7EC-E10A8BFA3ECB}" type="presOf" srcId="{986A5E25-7CAD-4D7D-A83A-E2EF61C90952}" destId="{59FB2A17-CCE4-4F3E-9E5F-BECE817E9FC8}" srcOrd="1" destOrd="0" presId="urn:microsoft.com/office/officeart/2016/7/layout/RepeatingBendingProcessNew"/>
    <dgm:cxn modelId="{062AB554-73BF-43E1-81D2-62E90843BCBA}" type="presOf" srcId="{A0379115-3382-46FE-958E-9EBF1010A97F}" destId="{D6C70D2E-3198-4F1C-893C-15B769E62179}" srcOrd="1" destOrd="0" presId="urn:microsoft.com/office/officeart/2016/7/layout/RepeatingBendingProcessNew"/>
    <dgm:cxn modelId="{EEEBB455-71D6-45FE-85A0-ACD4488ADA9D}" srcId="{CB650FC7-7EFF-4BBB-936A-3EB976AE18C7}" destId="{BF3AAA51-42B5-4874-945B-91A6A8F0FD0D}" srcOrd="0" destOrd="0" parTransId="{21188889-571F-4A3C-BFC2-572573B1B908}" sibTransId="{E2F62884-662A-4CCC-A9C1-C710D997516E}"/>
    <dgm:cxn modelId="{3F3ABC76-72A1-475B-90D4-83C89232D40C}" srcId="{CB650FC7-7EFF-4BBB-936A-3EB976AE18C7}" destId="{964CB955-346E-4040-A7B9-56F4FC7CE6A5}" srcOrd="8" destOrd="0" parTransId="{1FC4BE43-E1B7-43FA-861A-78F53DB8AAC9}" sibTransId="{A2CDA142-74CD-49F7-AEFE-2737CB99AADF}"/>
    <dgm:cxn modelId="{F6F79478-060A-4EC0-8DA3-5DB2B94D5A2F}" type="presOf" srcId="{1BB6EA78-3BFE-438C-B0B1-2290CD561A2B}" destId="{42224BDC-0B8B-4D55-8185-98BAEC53709D}" srcOrd="0" destOrd="0" presId="urn:microsoft.com/office/officeart/2016/7/layout/RepeatingBendingProcessNew"/>
    <dgm:cxn modelId="{30749D78-D605-46EF-9154-A4A2139A4F4F}" type="presOf" srcId="{6AC741E9-5986-4DBE-A31A-BEBCDCCB8014}" destId="{869A2EC1-ED37-41A0-B085-281B98C73212}" srcOrd="1" destOrd="0" presId="urn:microsoft.com/office/officeart/2016/7/layout/RepeatingBendingProcessNew"/>
    <dgm:cxn modelId="{79CEB379-E661-4A47-A3AD-CDDC97B17AF3}" srcId="{CB650FC7-7EFF-4BBB-936A-3EB976AE18C7}" destId="{72E9DAEE-A07D-4F5E-9848-B8348D856335}" srcOrd="3" destOrd="0" parTransId="{D4811A56-BE72-438A-A139-1A815E5AFEA8}" sibTransId="{1BB6EA78-3BFE-438C-B0B1-2290CD561A2B}"/>
    <dgm:cxn modelId="{07BAE17D-D63A-4146-942F-F5F79214F423}" type="presOf" srcId="{5006DE1E-E456-49C3-A4E2-ACE62E19D10E}" destId="{89E39667-F271-4DA8-B985-D055551751D9}" srcOrd="0" destOrd="0" presId="urn:microsoft.com/office/officeart/2016/7/layout/RepeatingBendingProcessNew"/>
    <dgm:cxn modelId="{04953D93-1231-4CE3-A71D-6AA272672507}" type="presOf" srcId="{9D7890BB-957C-44A3-B6C4-5FF1CFBA2DA2}" destId="{8434D78C-6635-4429-95EE-0AB0C27A0C39}" srcOrd="0" destOrd="0" presId="urn:microsoft.com/office/officeart/2016/7/layout/RepeatingBendingProcessNew"/>
    <dgm:cxn modelId="{EAD01894-C90F-4436-9E89-C8267ABB6204}" srcId="{CB650FC7-7EFF-4BBB-936A-3EB976AE18C7}" destId="{D67AF74A-ED17-4E69-AC05-5156E3CAC45E}" srcOrd="13" destOrd="0" parTransId="{0363F935-9364-4B47-8289-1A493B23D35C}" sibTransId="{CF146D6B-5B62-4A3E-AC7D-946890104AA5}"/>
    <dgm:cxn modelId="{9D886994-48C6-434A-907D-D76EE80517FF}" type="presOf" srcId="{C45FCCA2-34A1-4BED-B1B0-7A79EB6D8E48}" destId="{5A96C31A-4F90-4011-A15C-F41A322886FD}" srcOrd="0" destOrd="0" presId="urn:microsoft.com/office/officeart/2016/7/layout/RepeatingBendingProcessNew"/>
    <dgm:cxn modelId="{6A8F1C9B-7520-4D0F-A756-43F160621A73}" type="presOf" srcId="{A2CDA142-74CD-49F7-AEFE-2737CB99AADF}" destId="{E5D0B7C6-DB6C-43CA-97DA-45696E4A492C}" srcOrd="1" destOrd="0" presId="urn:microsoft.com/office/officeart/2016/7/layout/RepeatingBendingProcessNew"/>
    <dgm:cxn modelId="{C329E49C-F2D2-4662-9727-B9C881ACD975}" srcId="{CB650FC7-7EFF-4BBB-936A-3EB976AE18C7}" destId="{EAF1CC30-EDCC-47AB-A115-49CB849851A5}" srcOrd="7" destOrd="0" parTransId="{A7F3EDDB-5AC1-4765-97C9-243CA7A76DA3}" sibTransId="{ED37979F-12EB-4D84-A35E-137A612C05C2}"/>
    <dgm:cxn modelId="{BE1172A4-0389-4843-B4F9-9CC3030267FA}" type="presOf" srcId="{7F0DD6CA-187C-4B50-876A-58F4245332E0}" destId="{C8E4E483-1B2C-4887-8117-92130F3B2D96}" srcOrd="1" destOrd="0" presId="urn:microsoft.com/office/officeart/2016/7/layout/RepeatingBendingProcessNew"/>
    <dgm:cxn modelId="{78DA2AA5-5B01-4AC5-AF7E-C89405A21112}" srcId="{CB650FC7-7EFF-4BBB-936A-3EB976AE18C7}" destId="{0D587151-EAFC-4508-B4A4-48419D15026B}" srcOrd="12" destOrd="0" parTransId="{4CE25C7F-7370-4EDB-A843-515FD5C03584}" sibTransId="{2CD262FC-A1FA-4574-A2D1-7377C4795BEE}"/>
    <dgm:cxn modelId="{5C4B7EA9-1E83-431E-BF0E-53D31020D27A}" type="presOf" srcId="{82A8C2DC-80E4-4975-8114-E0CCD46387EF}" destId="{37AE5899-6410-42E4-9D79-91CF20C97366}" srcOrd="0" destOrd="0" presId="urn:microsoft.com/office/officeart/2016/7/layout/RepeatingBendingProcessNew"/>
    <dgm:cxn modelId="{1CDBAAAE-B123-445C-B0A3-FD3108CDB0FC}" type="presOf" srcId="{ED37979F-12EB-4D84-A35E-137A612C05C2}" destId="{3763A3D4-1318-43E5-9338-DC0DC1E67C5E}" srcOrd="1" destOrd="0" presId="urn:microsoft.com/office/officeart/2016/7/layout/RepeatingBendingProcessNew"/>
    <dgm:cxn modelId="{39CFA7BD-EF8B-4C16-BD5D-50C3FD26973E}" type="presOf" srcId="{87C7144B-3C36-45CF-A2F6-0F99832FC2AE}" destId="{B317B533-DDC0-4D10-847F-71AB20E620D3}" srcOrd="0" destOrd="0" presId="urn:microsoft.com/office/officeart/2016/7/layout/RepeatingBendingProcessNew"/>
    <dgm:cxn modelId="{61D80CBF-E60E-495D-AE90-BFAEA37175AC}" type="presOf" srcId="{1BB6EA78-3BFE-438C-B0B1-2290CD561A2B}" destId="{E6D8A879-A4CC-45BC-80A5-3114430D29F4}" srcOrd="1" destOrd="0" presId="urn:microsoft.com/office/officeart/2016/7/layout/RepeatingBendingProcessNew"/>
    <dgm:cxn modelId="{8FE599D5-35C0-4CD2-891B-77226C269E28}" type="presOf" srcId="{A2CDA142-74CD-49F7-AEFE-2737CB99AADF}" destId="{3443976C-797E-43D1-B91A-CE73309AA55A}" srcOrd="0" destOrd="0" presId="urn:microsoft.com/office/officeart/2016/7/layout/RepeatingBendingProcessNew"/>
    <dgm:cxn modelId="{FB6E75DB-BEAA-4C9D-806A-FC94D88D7215}" type="presOf" srcId="{C5FBF4F2-75E8-4FE6-98C7-A810BE95B569}" destId="{EFCBD919-35FB-421D-B193-DF6B2B26E389}" srcOrd="0" destOrd="0" presId="urn:microsoft.com/office/officeart/2016/7/layout/RepeatingBendingProcessNew"/>
    <dgm:cxn modelId="{86BDC6DF-B678-4B1F-A421-8EA5D14D2F40}" type="presOf" srcId="{492BAA6B-0E12-4184-81B5-06E51A206BE5}" destId="{49C753A6-3C62-4F7B-94F3-8B33379509BA}" srcOrd="0" destOrd="0" presId="urn:microsoft.com/office/officeart/2016/7/layout/RepeatingBendingProcessNew"/>
    <dgm:cxn modelId="{F26CECDF-8228-4528-86C1-B2B8ED77FFAB}" srcId="{CB650FC7-7EFF-4BBB-936A-3EB976AE18C7}" destId="{492BAA6B-0E12-4184-81B5-06E51A206BE5}" srcOrd="11" destOrd="0" parTransId="{212783CE-80AC-437B-BA7F-985768684D59}" sibTransId="{0F04820D-90AC-41F4-9A6A-655AC2416E7D}"/>
    <dgm:cxn modelId="{3A2ABFE1-C2C6-4B24-9599-B6D96F687161}" type="presOf" srcId="{BF3AAA51-42B5-4874-945B-91A6A8F0FD0D}" destId="{978392B6-BE2E-4DA8-9AD1-1E3FB01C12DB}" srcOrd="0" destOrd="0" presId="urn:microsoft.com/office/officeart/2016/7/layout/RepeatingBendingProcessNew"/>
    <dgm:cxn modelId="{E1512EE5-39C6-466E-AC64-114BF3C5C188}" type="presOf" srcId="{CF146D6B-5B62-4A3E-AC7D-946890104AA5}" destId="{49E253BD-8714-407F-B7FC-76C0C48554B8}" srcOrd="1" destOrd="0" presId="urn:microsoft.com/office/officeart/2016/7/layout/RepeatingBendingProcessNew"/>
    <dgm:cxn modelId="{978FF2E7-4FF0-4400-BAB1-4C6F787F1DCC}" type="presOf" srcId="{964CB955-346E-4040-A7B9-56F4FC7CE6A5}" destId="{9E058E82-AB08-4D28-A521-78D10A03AE01}" srcOrd="0" destOrd="0" presId="urn:microsoft.com/office/officeart/2016/7/layout/RepeatingBendingProcessNew"/>
    <dgm:cxn modelId="{339E5EEA-B45B-47F0-8902-D180F3D5895F}" type="presOf" srcId="{CF855F54-AC91-4862-BBAE-608C148A1496}" destId="{D5DF55FA-4DB0-4B54-B496-4F6236700723}" srcOrd="0" destOrd="0" presId="urn:microsoft.com/office/officeart/2016/7/layout/RepeatingBendingProcessNew"/>
    <dgm:cxn modelId="{BC27DEEF-B35F-43F3-8FF6-6A34F5193AAD}" type="presOf" srcId="{2CD262FC-A1FA-4574-A2D1-7377C4795BEE}" destId="{1EA51A2D-208C-4C13-AE94-307BACBA105B}" srcOrd="0" destOrd="0" presId="urn:microsoft.com/office/officeart/2016/7/layout/RepeatingBendingProcessNew"/>
    <dgm:cxn modelId="{146515F0-93A6-4598-8432-49D13B8BA295}" type="presOf" srcId="{3B0D82C1-1A64-4E30-BCB7-E77F8280914F}" destId="{8E051470-C52B-497F-ADEA-9B10636057B2}" srcOrd="1" destOrd="0" presId="urn:microsoft.com/office/officeart/2016/7/layout/RepeatingBendingProcessNew"/>
    <dgm:cxn modelId="{F2DCAFFA-99B0-42DD-B6E1-D608C82B880A}" type="presOf" srcId="{72E9DAEE-A07D-4F5E-9848-B8348D856335}" destId="{B8C8F567-D640-48EC-B5DC-0CD6F377B030}" srcOrd="0" destOrd="0" presId="urn:microsoft.com/office/officeart/2016/7/layout/RepeatingBendingProcessNew"/>
    <dgm:cxn modelId="{1C39E9FA-FDE5-4FC7-B216-78D8F82EFFCF}" type="presOf" srcId="{2CD262FC-A1FA-4574-A2D1-7377C4795BEE}" destId="{6BD9CB29-F8C3-44AD-8C82-8AB05303D8F5}" srcOrd="1" destOrd="0" presId="urn:microsoft.com/office/officeart/2016/7/layout/RepeatingBendingProcessNew"/>
    <dgm:cxn modelId="{56F4E0FB-3A38-4943-B16D-296865A544A9}" type="presOf" srcId="{6AC741E9-5986-4DBE-A31A-BEBCDCCB8014}" destId="{0F069BC9-DC2A-4E08-A5FA-78C21BD54066}" srcOrd="0" destOrd="0" presId="urn:microsoft.com/office/officeart/2016/7/layout/RepeatingBendingProcessNew"/>
    <dgm:cxn modelId="{FAA2F2FF-95A1-4A0E-ADE5-8FC7DFB75BDA}" type="presOf" srcId="{986A5E25-7CAD-4D7D-A83A-E2EF61C90952}" destId="{49B0E462-54DC-4165-8C9A-530394ACE30C}" srcOrd="0" destOrd="0" presId="urn:microsoft.com/office/officeart/2016/7/layout/RepeatingBendingProcessNew"/>
    <dgm:cxn modelId="{2ACAB1CF-45BF-4060-BD89-A7E30C907D57}" type="presParOf" srcId="{64B1C4EB-CA81-418F-9D7A-E35801425C66}" destId="{978392B6-BE2E-4DA8-9AD1-1E3FB01C12DB}" srcOrd="0" destOrd="0" presId="urn:microsoft.com/office/officeart/2016/7/layout/RepeatingBendingProcessNew"/>
    <dgm:cxn modelId="{51FEC03F-450B-4853-B847-FCD17ED6478E}" type="presParOf" srcId="{64B1C4EB-CA81-418F-9D7A-E35801425C66}" destId="{AEBB8413-3FE6-48F0-813B-FBE42F4E08BE}" srcOrd="1" destOrd="0" presId="urn:microsoft.com/office/officeart/2016/7/layout/RepeatingBendingProcessNew"/>
    <dgm:cxn modelId="{63E6F326-58F0-4D43-AA83-9AFC943D1D0C}" type="presParOf" srcId="{AEBB8413-3FE6-48F0-813B-FBE42F4E08BE}" destId="{91C02969-43EC-4520-B230-5BF77F652AB5}" srcOrd="0" destOrd="0" presId="urn:microsoft.com/office/officeart/2016/7/layout/RepeatingBendingProcessNew"/>
    <dgm:cxn modelId="{2B6587A4-CE02-4AAB-A796-1CB440C204E5}" type="presParOf" srcId="{64B1C4EB-CA81-418F-9D7A-E35801425C66}" destId="{0D2AC409-D460-49E1-AAA6-B51956781839}" srcOrd="2" destOrd="0" presId="urn:microsoft.com/office/officeart/2016/7/layout/RepeatingBendingProcessNew"/>
    <dgm:cxn modelId="{DC706B45-B933-4D18-B470-6A3CB02FB002}" type="presParOf" srcId="{64B1C4EB-CA81-418F-9D7A-E35801425C66}" destId="{8434D78C-6635-4429-95EE-0AB0C27A0C39}" srcOrd="3" destOrd="0" presId="urn:microsoft.com/office/officeart/2016/7/layout/RepeatingBendingProcessNew"/>
    <dgm:cxn modelId="{FCEC8016-8656-49A6-84FC-9A6F5B8B4DED}" type="presParOf" srcId="{8434D78C-6635-4429-95EE-0AB0C27A0C39}" destId="{7002A921-0710-4468-9E82-3C791AA2CF33}" srcOrd="0" destOrd="0" presId="urn:microsoft.com/office/officeart/2016/7/layout/RepeatingBendingProcessNew"/>
    <dgm:cxn modelId="{3A1E207B-90DF-4CEC-8B36-8FC0758D6FAE}" type="presParOf" srcId="{64B1C4EB-CA81-418F-9D7A-E35801425C66}" destId="{8BF3D5A3-DBDA-481A-8D28-569EA12180AC}" srcOrd="4" destOrd="0" presId="urn:microsoft.com/office/officeart/2016/7/layout/RepeatingBendingProcessNew"/>
    <dgm:cxn modelId="{1D608C52-70CA-48B2-BC86-35F6B78B5C9C}" type="presParOf" srcId="{64B1C4EB-CA81-418F-9D7A-E35801425C66}" destId="{49B0E462-54DC-4165-8C9A-530394ACE30C}" srcOrd="5" destOrd="0" presId="urn:microsoft.com/office/officeart/2016/7/layout/RepeatingBendingProcessNew"/>
    <dgm:cxn modelId="{9DAF5C18-D4D7-4857-AB4F-E55024803BE3}" type="presParOf" srcId="{49B0E462-54DC-4165-8C9A-530394ACE30C}" destId="{59FB2A17-CCE4-4F3E-9E5F-BECE817E9FC8}" srcOrd="0" destOrd="0" presId="urn:microsoft.com/office/officeart/2016/7/layout/RepeatingBendingProcessNew"/>
    <dgm:cxn modelId="{1C4379C8-7983-4A45-B88B-9462C1492D56}" type="presParOf" srcId="{64B1C4EB-CA81-418F-9D7A-E35801425C66}" destId="{B8C8F567-D640-48EC-B5DC-0CD6F377B030}" srcOrd="6" destOrd="0" presId="urn:microsoft.com/office/officeart/2016/7/layout/RepeatingBendingProcessNew"/>
    <dgm:cxn modelId="{DDDA7704-2240-4259-8A6C-8D94060D4087}" type="presParOf" srcId="{64B1C4EB-CA81-418F-9D7A-E35801425C66}" destId="{42224BDC-0B8B-4D55-8185-98BAEC53709D}" srcOrd="7" destOrd="0" presId="urn:microsoft.com/office/officeart/2016/7/layout/RepeatingBendingProcessNew"/>
    <dgm:cxn modelId="{014C16EF-7B79-4F12-A7C1-3DA16464E5DA}" type="presParOf" srcId="{42224BDC-0B8B-4D55-8185-98BAEC53709D}" destId="{E6D8A879-A4CC-45BC-80A5-3114430D29F4}" srcOrd="0" destOrd="0" presId="urn:microsoft.com/office/officeart/2016/7/layout/RepeatingBendingProcessNew"/>
    <dgm:cxn modelId="{5170365F-BBD5-4BE5-96BC-297EDD991DE6}" type="presParOf" srcId="{64B1C4EB-CA81-418F-9D7A-E35801425C66}" destId="{675BFACE-B165-4316-B314-2FD9EFFEFAC7}" srcOrd="8" destOrd="0" presId="urn:microsoft.com/office/officeart/2016/7/layout/RepeatingBendingProcessNew"/>
    <dgm:cxn modelId="{92A256A1-A4C9-431C-B1DE-F1594BDE0567}" type="presParOf" srcId="{64B1C4EB-CA81-418F-9D7A-E35801425C66}" destId="{EFCBD919-35FB-421D-B193-DF6B2B26E389}" srcOrd="9" destOrd="0" presId="urn:microsoft.com/office/officeart/2016/7/layout/RepeatingBendingProcessNew"/>
    <dgm:cxn modelId="{27474066-F032-41C3-B05B-0C49E8D0AD52}" type="presParOf" srcId="{EFCBD919-35FB-421D-B193-DF6B2B26E389}" destId="{1D6648F2-F78A-4D2B-BB61-2CCCAE6E2B0D}" srcOrd="0" destOrd="0" presId="urn:microsoft.com/office/officeart/2016/7/layout/RepeatingBendingProcessNew"/>
    <dgm:cxn modelId="{B8AD4AE5-3E23-4344-A6BB-20E1EB643192}" type="presParOf" srcId="{64B1C4EB-CA81-418F-9D7A-E35801425C66}" destId="{90F7EF3B-36B8-4123-8964-43F8736B9983}" srcOrd="10" destOrd="0" presId="urn:microsoft.com/office/officeart/2016/7/layout/RepeatingBendingProcessNew"/>
    <dgm:cxn modelId="{211FC941-F952-4618-8087-701C2FA1DC59}" type="presParOf" srcId="{64B1C4EB-CA81-418F-9D7A-E35801425C66}" destId="{D5DF55FA-4DB0-4B54-B496-4F6236700723}" srcOrd="11" destOrd="0" presId="urn:microsoft.com/office/officeart/2016/7/layout/RepeatingBendingProcessNew"/>
    <dgm:cxn modelId="{E144BBD6-EC2D-454C-B93B-AF0754820E24}" type="presParOf" srcId="{D5DF55FA-4DB0-4B54-B496-4F6236700723}" destId="{AB101E19-BBA8-4E71-8BE0-6A88A5469C40}" srcOrd="0" destOrd="0" presId="urn:microsoft.com/office/officeart/2016/7/layout/RepeatingBendingProcessNew"/>
    <dgm:cxn modelId="{B5A4B47F-D14B-420B-BAA2-39B9CD3A5824}" type="presParOf" srcId="{64B1C4EB-CA81-418F-9D7A-E35801425C66}" destId="{B317B533-DDC0-4D10-847F-71AB20E620D3}" srcOrd="12" destOrd="0" presId="urn:microsoft.com/office/officeart/2016/7/layout/RepeatingBendingProcessNew"/>
    <dgm:cxn modelId="{98B13309-1EF1-4F30-A35D-7519CCE2F0D2}" type="presParOf" srcId="{64B1C4EB-CA81-418F-9D7A-E35801425C66}" destId="{0F069BC9-DC2A-4E08-A5FA-78C21BD54066}" srcOrd="13" destOrd="0" presId="urn:microsoft.com/office/officeart/2016/7/layout/RepeatingBendingProcessNew"/>
    <dgm:cxn modelId="{B244D281-D25D-421F-8800-84C04C552F91}" type="presParOf" srcId="{0F069BC9-DC2A-4E08-A5FA-78C21BD54066}" destId="{869A2EC1-ED37-41A0-B085-281B98C73212}" srcOrd="0" destOrd="0" presId="urn:microsoft.com/office/officeart/2016/7/layout/RepeatingBendingProcessNew"/>
    <dgm:cxn modelId="{D0AB7FA5-CF3F-48C6-B81C-150BF007EEC6}" type="presParOf" srcId="{64B1C4EB-CA81-418F-9D7A-E35801425C66}" destId="{341B2C50-B22D-4985-BEA1-10CB0A552413}" srcOrd="14" destOrd="0" presId="urn:microsoft.com/office/officeart/2016/7/layout/RepeatingBendingProcessNew"/>
    <dgm:cxn modelId="{6B70E899-CD44-4F0E-A6F8-CC714A1639A3}" type="presParOf" srcId="{64B1C4EB-CA81-418F-9D7A-E35801425C66}" destId="{7DBFFBB5-E1BA-4C49-A83A-7ADA938590FC}" srcOrd="15" destOrd="0" presId="urn:microsoft.com/office/officeart/2016/7/layout/RepeatingBendingProcessNew"/>
    <dgm:cxn modelId="{503EF9FD-4B18-458A-910F-5BF501ADA39F}" type="presParOf" srcId="{7DBFFBB5-E1BA-4C49-A83A-7ADA938590FC}" destId="{3763A3D4-1318-43E5-9338-DC0DC1E67C5E}" srcOrd="0" destOrd="0" presId="urn:microsoft.com/office/officeart/2016/7/layout/RepeatingBendingProcessNew"/>
    <dgm:cxn modelId="{7191B6E4-70F6-497F-8298-FF56DEFB7828}" type="presParOf" srcId="{64B1C4EB-CA81-418F-9D7A-E35801425C66}" destId="{9E058E82-AB08-4D28-A521-78D10A03AE01}" srcOrd="16" destOrd="0" presId="urn:microsoft.com/office/officeart/2016/7/layout/RepeatingBendingProcessNew"/>
    <dgm:cxn modelId="{5752DB33-3F3A-46E7-A2B0-672FD26BCCDE}" type="presParOf" srcId="{64B1C4EB-CA81-418F-9D7A-E35801425C66}" destId="{3443976C-797E-43D1-B91A-CE73309AA55A}" srcOrd="17" destOrd="0" presId="urn:microsoft.com/office/officeart/2016/7/layout/RepeatingBendingProcessNew"/>
    <dgm:cxn modelId="{ECD164E2-846C-4A6A-AF97-21BBA6282F10}" type="presParOf" srcId="{3443976C-797E-43D1-B91A-CE73309AA55A}" destId="{E5D0B7C6-DB6C-43CA-97DA-45696E4A492C}" srcOrd="0" destOrd="0" presId="urn:microsoft.com/office/officeart/2016/7/layout/RepeatingBendingProcessNew"/>
    <dgm:cxn modelId="{B2C52F42-A2CE-46BA-842B-C47C59C214B9}" type="presParOf" srcId="{64B1C4EB-CA81-418F-9D7A-E35801425C66}" destId="{37AE5899-6410-42E4-9D79-91CF20C97366}" srcOrd="18" destOrd="0" presId="urn:microsoft.com/office/officeart/2016/7/layout/RepeatingBendingProcessNew"/>
    <dgm:cxn modelId="{D56FC8E6-02C5-4342-A50F-E3AADFA3B9B8}" type="presParOf" srcId="{64B1C4EB-CA81-418F-9D7A-E35801425C66}" destId="{8DB2DB3B-FE84-41C0-9A92-F80EDA4F7421}" srcOrd="19" destOrd="0" presId="urn:microsoft.com/office/officeart/2016/7/layout/RepeatingBendingProcessNew"/>
    <dgm:cxn modelId="{E8844357-4984-48FE-A744-08D0B6D3813A}" type="presParOf" srcId="{8DB2DB3B-FE84-41C0-9A92-F80EDA4F7421}" destId="{8E051470-C52B-497F-ADEA-9B10636057B2}" srcOrd="0" destOrd="0" presId="urn:microsoft.com/office/officeart/2016/7/layout/RepeatingBendingProcessNew"/>
    <dgm:cxn modelId="{97C54F1D-4CA0-4D5E-B118-4855BF9CBFE6}" type="presParOf" srcId="{64B1C4EB-CA81-418F-9D7A-E35801425C66}" destId="{89E39667-F271-4DA8-B985-D055551751D9}" srcOrd="20" destOrd="0" presId="urn:microsoft.com/office/officeart/2016/7/layout/RepeatingBendingProcessNew"/>
    <dgm:cxn modelId="{FC9E5C69-F965-4570-B982-499E7C9C9B27}" type="presParOf" srcId="{64B1C4EB-CA81-418F-9D7A-E35801425C66}" destId="{B0F16A82-C63B-490F-B188-6FA12BA62D27}" srcOrd="21" destOrd="0" presId="urn:microsoft.com/office/officeart/2016/7/layout/RepeatingBendingProcessNew"/>
    <dgm:cxn modelId="{8DEC5075-8D51-4E70-A58D-4DC5EACDB445}" type="presParOf" srcId="{B0F16A82-C63B-490F-B188-6FA12BA62D27}" destId="{D6C70D2E-3198-4F1C-893C-15B769E62179}" srcOrd="0" destOrd="0" presId="urn:microsoft.com/office/officeart/2016/7/layout/RepeatingBendingProcessNew"/>
    <dgm:cxn modelId="{488CE3A8-533C-47EF-AAE0-9775617078B7}" type="presParOf" srcId="{64B1C4EB-CA81-418F-9D7A-E35801425C66}" destId="{49C753A6-3C62-4F7B-94F3-8B33379509BA}" srcOrd="22" destOrd="0" presId="urn:microsoft.com/office/officeart/2016/7/layout/RepeatingBendingProcessNew"/>
    <dgm:cxn modelId="{DD42196F-E3E6-494D-BAB8-D53B6CBA257A}" type="presParOf" srcId="{64B1C4EB-CA81-418F-9D7A-E35801425C66}" destId="{0C88D9D2-BFA1-4BB5-B8C6-B4CAEEFC139F}" srcOrd="23" destOrd="0" presId="urn:microsoft.com/office/officeart/2016/7/layout/RepeatingBendingProcessNew"/>
    <dgm:cxn modelId="{A126AB1C-6C28-4266-B17D-EFC4CD106209}" type="presParOf" srcId="{0C88D9D2-BFA1-4BB5-B8C6-B4CAEEFC139F}" destId="{86E1D1C3-4CE8-4F56-892A-59B9594206CD}" srcOrd="0" destOrd="0" presId="urn:microsoft.com/office/officeart/2016/7/layout/RepeatingBendingProcessNew"/>
    <dgm:cxn modelId="{599ED154-875D-41C3-B8D6-9F9F154A525C}" type="presParOf" srcId="{64B1C4EB-CA81-418F-9D7A-E35801425C66}" destId="{A75B209C-E14A-4816-92DB-5BF387596B7A}" srcOrd="24" destOrd="0" presId="urn:microsoft.com/office/officeart/2016/7/layout/RepeatingBendingProcessNew"/>
    <dgm:cxn modelId="{3F749372-4D9A-409B-B010-DE751437C357}" type="presParOf" srcId="{64B1C4EB-CA81-418F-9D7A-E35801425C66}" destId="{1EA51A2D-208C-4C13-AE94-307BACBA105B}" srcOrd="25" destOrd="0" presId="urn:microsoft.com/office/officeart/2016/7/layout/RepeatingBendingProcessNew"/>
    <dgm:cxn modelId="{5BF2ADEB-BA38-4DC2-A6AE-9FDAE6A96DE7}" type="presParOf" srcId="{1EA51A2D-208C-4C13-AE94-307BACBA105B}" destId="{6BD9CB29-F8C3-44AD-8C82-8AB05303D8F5}" srcOrd="0" destOrd="0" presId="urn:microsoft.com/office/officeart/2016/7/layout/RepeatingBendingProcessNew"/>
    <dgm:cxn modelId="{24122468-398C-4426-9CEE-B8FEE4EF74FE}" type="presParOf" srcId="{64B1C4EB-CA81-418F-9D7A-E35801425C66}" destId="{C8075CB3-6C59-4C6C-B0C2-5EF9F2AE7161}" srcOrd="26" destOrd="0" presId="urn:microsoft.com/office/officeart/2016/7/layout/RepeatingBendingProcessNew"/>
    <dgm:cxn modelId="{0DEB40BA-52FA-4B18-8BCA-33F2EE8EC760}" type="presParOf" srcId="{64B1C4EB-CA81-418F-9D7A-E35801425C66}" destId="{273B4540-B29D-4962-B6C0-17FA0E76979E}" srcOrd="27" destOrd="0" presId="urn:microsoft.com/office/officeart/2016/7/layout/RepeatingBendingProcessNew"/>
    <dgm:cxn modelId="{6B1601CB-3499-456B-8C2B-0188BE7E1588}" type="presParOf" srcId="{273B4540-B29D-4962-B6C0-17FA0E76979E}" destId="{49E253BD-8714-407F-B7FC-76C0C48554B8}" srcOrd="0" destOrd="0" presId="urn:microsoft.com/office/officeart/2016/7/layout/RepeatingBendingProcessNew"/>
    <dgm:cxn modelId="{1E4A0E4F-A1C4-459C-B1E4-FA006DD83C57}" type="presParOf" srcId="{64B1C4EB-CA81-418F-9D7A-E35801425C66}" destId="{15538FAC-2F1E-4A90-AD77-3DAFF3767B31}" srcOrd="28" destOrd="0" presId="urn:microsoft.com/office/officeart/2016/7/layout/RepeatingBendingProcessNew"/>
    <dgm:cxn modelId="{B5DB50F7-E45D-477E-8731-743CD2E169F9}" type="presParOf" srcId="{64B1C4EB-CA81-418F-9D7A-E35801425C66}" destId="{530D11AC-53AE-4DD5-95BF-EA68F884F7CB}" srcOrd="29" destOrd="0" presId="urn:microsoft.com/office/officeart/2016/7/layout/RepeatingBendingProcessNew"/>
    <dgm:cxn modelId="{6BEDEC54-28C6-4CA4-B672-77F6908C08C1}" type="presParOf" srcId="{530D11AC-53AE-4DD5-95BF-EA68F884F7CB}" destId="{C8E4E483-1B2C-4887-8117-92130F3B2D96}" srcOrd="0" destOrd="0" presId="urn:microsoft.com/office/officeart/2016/7/layout/RepeatingBendingProcessNew"/>
    <dgm:cxn modelId="{A0ABD46B-E111-40F3-AA43-78DDF12334B2}" type="presParOf" srcId="{64B1C4EB-CA81-418F-9D7A-E35801425C66}" destId="{5A96C31A-4F90-4011-A15C-F41A322886FD}" srcOrd="30"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BB8413-3FE6-48F0-813B-FBE42F4E08BE}">
      <dsp:nvSpPr>
        <dsp:cNvPr id="0" name=""/>
        <dsp:cNvSpPr/>
      </dsp:nvSpPr>
      <dsp:spPr>
        <a:xfrm>
          <a:off x="1435079" y="943767"/>
          <a:ext cx="298100" cy="91440"/>
        </a:xfrm>
        <a:custGeom>
          <a:avLst/>
          <a:gdLst/>
          <a:ahLst/>
          <a:cxnLst/>
          <a:rect l="0" t="0" r="0" b="0"/>
          <a:pathLst>
            <a:path>
              <a:moveTo>
                <a:pt x="0" y="45720"/>
              </a:moveTo>
              <a:lnTo>
                <a:pt x="298100" y="45720"/>
              </a:lnTo>
            </a:path>
          </a:pathLst>
        </a:custGeom>
        <a:noFill/>
        <a:ln w="12700"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575912" y="987844"/>
        <a:ext cx="16435" cy="3287"/>
      </dsp:txXfrm>
    </dsp:sp>
    <dsp:sp modelId="{978392B6-BE2E-4DA8-9AD1-1E3FB01C12DB}">
      <dsp:nvSpPr>
        <dsp:cNvPr id="0" name=""/>
        <dsp:cNvSpPr/>
      </dsp:nvSpPr>
      <dsp:spPr>
        <a:xfrm>
          <a:off x="7745" y="560747"/>
          <a:ext cx="1429134" cy="857480"/>
        </a:xfrm>
        <a:prstGeom prst="rect">
          <a:avLst/>
        </a:prstGeom>
        <a:solidFill>
          <a:schemeClr val="accent2">
            <a:hueOff val="0"/>
            <a:satOff val="0"/>
            <a:lumOff val="0"/>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b="1" kern="1200"/>
            <a:t>Week 1:</a:t>
          </a:r>
          <a:endParaRPr lang="en-US" sz="1600" kern="1200"/>
        </a:p>
      </dsp:txBody>
      <dsp:txXfrm>
        <a:off x="7745" y="560747"/>
        <a:ext cx="1429134" cy="857480"/>
      </dsp:txXfrm>
    </dsp:sp>
    <dsp:sp modelId="{8434D78C-6635-4429-95EE-0AB0C27A0C39}">
      <dsp:nvSpPr>
        <dsp:cNvPr id="0" name=""/>
        <dsp:cNvSpPr/>
      </dsp:nvSpPr>
      <dsp:spPr>
        <a:xfrm>
          <a:off x="3192914" y="943767"/>
          <a:ext cx="298100" cy="91440"/>
        </a:xfrm>
        <a:custGeom>
          <a:avLst/>
          <a:gdLst/>
          <a:ahLst/>
          <a:cxnLst/>
          <a:rect l="0" t="0" r="0" b="0"/>
          <a:pathLst>
            <a:path>
              <a:moveTo>
                <a:pt x="0" y="45720"/>
              </a:moveTo>
              <a:lnTo>
                <a:pt x="298100" y="45720"/>
              </a:lnTo>
            </a:path>
          </a:pathLst>
        </a:custGeom>
        <a:noFill/>
        <a:ln w="12700" cap="flat" cmpd="sng" algn="ctr">
          <a:solidFill>
            <a:schemeClr val="accent2">
              <a:hueOff val="2525"/>
              <a:satOff val="-2463"/>
              <a:lumOff val="-126"/>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33747" y="987844"/>
        <a:ext cx="16435" cy="3287"/>
      </dsp:txXfrm>
    </dsp:sp>
    <dsp:sp modelId="{0D2AC409-D460-49E1-AAA6-B51956781839}">
      <dsp:nvSpPr>
        <dsp:cNvPr id="0" name=""/>
        <dsp:cNvSpPr/>
      </dsp:nvSpPr>
      <dsp:spPr>
        <a:xfrm>
          <a:off x="1765580" y="560747"/>
          <a:ext cx="1429134" cy="857480"/>
        </a:xfrm>
        <a:prstGeom prst="rect">
          <a:avLst/>
        </a:prstGeom>
        <a:solidFill>
          <a:schemeClr val="accent2">
            <a:hueOff val="2357"/>
            <a:satOff val="-2299"/>
            <a:lumOff val="-118"/>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Entity-Relationship Diagram (ERD)</a:t>
          </a:r>
        </a:p>
      </dsp:txBody>
      <dsp:txXfrm>
        <a:off x="1765580" y="560747"/>
        <a:ext cx="1429134" cy="857480"/>
      </dsp:txXfrm>
    </dsp:sp>
    <dsp:sp modelId="{49B0E462-54DC-4165-8C9A-530394ACE30C}">
      <dsp:nvSpPr>
        <dsp:cNvPr id="0" name=""/>
        <dsp:cNvSpPr/>
      </dsp:nvSpPr>
      <dsp:spPr>
        <a:xfrm>
          <a:off x="4950749" y="943767"/>
          <a:ext cx="298100" cy="91440"/>
        </a:xfrm>
        <a:custGeom>
          <a:avLst/>
          <a:gdLst/>
          <a:ahLst/>
          <a:cxnLst/>
          <a:rect l="0" t="0" r="0" b="0"/>
          <a:pathLst>
            <a:path>
              <a:moveTo>
                <a:pt x="0" y="45720"/>
              </a:moveTo>
              <a:lnTo>
                <a:pt x="298100" y="45720"/>
              </a:lnTo>
            </a:path>
          </a:pathLst>
        </a:custGeom>
        <a:noFill/>
        <a:ln w="12700" cap="flat" cmpd="sng" algn="ctr">
          <a:solidFill>
            <a:schemeClr val="accent2">
              <a:hueOff val="5050"/>
              <a:satOff val="-4927"/>
              <a:lumOff val="-252"/>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91582" y="987844"/>
        <a:ext cx="16435" cy="3287"/>
      </dsp:txXfrm>
    </dsp:sp>
    <dsp:sp modelId="{8BF3D5A3-DBDA-481A-8D28-569EA12180AC}">
      <dsp:nvSpPr>
        <dsp:cNvPr id="0" name=""/>
        <dsp:cNvSpPr/>
      </dsp:nvSpPr>
      <dsp:spPr>
        <a:xfrm>
          <a:off x="3523415" y="560747"/>
          <a:ext cx="1429134" cy="857480"/>
        </a:xfrm>
        <a:prstGeom prst="rect">
          <a:avLst/>
        </a:prstGeom>
        <a:solidFill>
          <a:schemeClr val="accent2">
            <a:hueOff val="4714"/>
            <a:satOff val="-4598"/>
            <a:lumOff val="-235"/>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Schema</a:t>
          </a:r>
        </a:p>
      </dsp:txBody>
      <dsp:txXfrm>
        <a:off x="3523415" y="560747"/>
        <a:ext cx="1429134" cy="857480"/>
      </dsp:txXfrm>
    </dsp:sp>
    <dsp:sp modelId="{42224BDC-0B8B-4D55-8185-98BAEC53709D}">
      <dsp:nvSpPr>
        <dsp:cNvPr id="0" name=""/>
        <dsp:cNvSpPr/>
      </dsp:nvSpPr>
      <dsp:spPr>
        <a:xfrm>
          <a:off x="6708584" y="943767"/>
          <a:ext cx="298100" cy="91440"/>
        </a:xfrm>
        <a:custGeom>
          <a:avLst/>
          <a:gdLst/>
          <a:ahLst/>
          <a:cxnLst/>
          <a:rect l="0" t="0" r="0" b="0"/>
          <a:pathLst>
            <a:path>
              <a:moveTo>
                <a:pt x="0" y="45720"/>
              </a:moveTo>
              <a:lnTo>
                <a:pt x="298100" y="45720"/>
              </a:lnTo>
            </a:path>
          </a:pathLst>
        </a:custGeom>
        <a:noFill/>
        <a:ln w="12700" cap="flat" cmpd="sng" algn="ctr">
          <a:solidFill>
            <a:schemeClr val="accent2">
              <a:hueOff val="7576"/>
              <a:satOff val="-7390"/>
              <a:lumOff val="-378"/>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849417" y="987844"/>
        <a:ext cx="16435" cy="3287"/>
      </dsp:txXfrm>
    </dsp:sp>
    <dsp:sp modelId="{B8C8F567-D640-48EC-B5DC-0CD6F377B030}">
      <dsp:nvSpPr>
        <dsp:cNvPr id="0" name=""/>
        <dsp:cNvSpPr/>
      </dsp:nvSpPr>
      <dsp:spPr>
        <a:xfrm>
          <a:off x="5281250" y="560747"/>
          <a:ext cx="1429134" cy="857480"/>
        </a:xfrm>
        <a:prstGeom prst="rect">
          <a:avLst/>
        </a:prstGeom>
        <a:solidFill>
          <a:schemeClr val="accent2">
            <a:hueOff val="7071"/>
            <a:satOff val="-6897"/>
            <a:lumOff val="-353"/>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Review</a:t>
          </a:r>
        </a:p>
      </dsp:txBody>
      <dsp:txXfrm>
        <a:off x="5281250" y="560747"/>
        <a:ext cx="1429134" cy="857480"/>
      </dsp:txXfrm>
    </dsp:sp>
    <dsp:sp modelId="{EFCBD919-35FB-421D-B193-DF6B2B26E389}">
      <dsp:nvSpPr>
        <dsp:cNvPr id="0" name=""/>
        <dsp:cNvSpPr/>
      </dsp:nvSpPr>
      <dsp:spPr>
        <a:xfrm>
          <a:off x="8466419" y="943767"/>
          <a:ext cx="298100" cy="91440"/>
        </a:xfrm>
        <a:custGeom>
          <a:avLst/>
          <a:gdLst/>
          <a:ahLst/>
          <a:cxnLst/>
          <a:rect l="0" t="0" r="0" b="0"/>
          <a:pathLst>
            <a:path>
              <a:moveTo>
                <a:pt x="0" y="45720"/>
              </a:moveTo>
              <a:lnTo>
                <a:pt x="298100" y="45720"/>
              </a:lnTo>
            </a:path>
          </a:pathLst>
        </a:custGeom>
        <a:noFill/>
        <a:ln w="12700" cap="flat" cmpd="sng" algn="ctr">
          <a:solidFill>
            <a:schemeClr val="accent2">
              <a:hueOff val="10101"/>
              <a:satOff val="-9853"/>
              <a:lumOff val="-505"/>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607252" y="987844"/>
        <a:ext cx="16435" cy="3287"/>
      </dsp:txXfrm>
    </dsp:sp>
    <dsp:sp modelId="{675BFACE-B165-4316-B314-2FD9EFFEFAC7}">
      <dsp:nvSpPr>
        <dsp:cNvPr id="0" name=""/>
        <dsp:cNvSpPr/>
      </dsp:nvSpPr>
      <dsp:spPr>
        <a:xfrm>
          <a:off x="7039085" y="560747"/>
          <a:ext cx="1429134" cy="857480"/>
        </a:xfrm>
        <a:prstGeom prst="rect">
          <a:avLst/>
        </a:prstGeom>
        <a:solidFill>
          <a:schemeClr val="accent2">
            <a:hueOff val="9427"/>
            <a:satOff val="-9197"/>
            <a:lumOff val="-471"/>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b="1" kern="1200"/>
            <a:t>Week 2:</a:t>
          </a:r>
          <a:endParaRPr lang="en-US" sz="1600" kern="1200"/>
        </a:p>
      </dsp:txBody>
      <dsp:txXfrm>
        <a:off x="7039085" y="560747"/>
        <a:ext cx="1429134" cy="857480"/>
      </dsp:txXfrm>
    </dsp:sp>
    <dsp:sp modelId="{D5DF55FA-4DB0-4B54-B496-4F6236700723}">
      <dsp:nvSpPr>
        <dsp:cNvPr id="0" name=""/>
        <dsp:cNvSpPr/>
      </dsp:nvSpPr>
      <dsp:spPr>
        <a:xfrm>
          <a:off x="722312" y="1416427"/>
          <a:ext cx="8789175" cy="298100"/>
        </a:xfrm>
        <a:custGeom>
          <a:avLst/>
          <a:gdLst/>
          <a:ahLst/>
          <a:cxnLst/>
          <a:rect l="0" t="0" r="0" b="0"/>
          <a:pathLst>
            <a:path>
              <a:moveTo>
                <a:pt x="8789175" y="0"/>
              </a:moveTo>
              <a:lnTo>
                <a:pt x="8789175" y="166150"/>
              </a:lnTo>
              <a:lnTo>
                <a:pt x="0" y="166150"/>
              </a:lnTo>
              <a:lnTo>
                <a:pt x="0" y="298100"/>
              </a:lnTo>
            </a:path>
          </a:pathLst>
        </a:custGeom>
        <a:noFill/>
        <a:ln w="12700" cap="flat" cmpd="sng" algn="ctr">
          <a:solidFill>
            <a:schemeClr val="accent2">
              <a:hueOff val="12626"/>
              <a:satOff val="-12317"/>
              <a:lumOff val="-631"/>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97017" y="1563834"/>
        <a:ext cx="439765" cy="3287"/>
      </dsp:txXfrm>
    </dsp:sp>
    <dsp:sp modelId="{90F7EF3B-36B8-4123-8964-43F8736B9983}">
      <dsp:nvSpPr>
        <dsp:cNvPr id="0" name=""/>
        <dsp:cNvSpPr/>
      </dsp:nvSpPr>
      <dsp:spPr>
        <a:xfrm>
          <a:off x="8796920" y="560747"/>
          <a:ext cx="1429134" cy="857480"/>
        </a:xfrm>
        <a:prstGeom prst="rect">
          <a:avLst/>
        </a:prstGeom>
        <a:solidFill>
          <a:schemeClr val="accent2">
            <a:hueOff val="11784"/>
            <a:satOff val="-11496"/>
            <a:lumOff val="-589"/>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Database Creation in MSSQL</a:t>
          </a:r>
        </a:p>
      </dsp:txBody>
      <dsp:txXfrm>
        <a:off x="8796920" y="560747"/>
        <a:ext cx="1429134" cy="857480"/>
      </dsp:txXfrm>
    </dsp:sp>
    <dsp:sp modelId="{0F069BC9-DC2A-4E08-A5FA-78C21BD54066}">
      <dsp:nvSpPr>
        <dsp:cNvPr id="0" name=""/>
        <dsp:cNvSpPr/>
      </dsp:nvSpPr>
      <dsp:spPr>
        <a:xfrm>
          <a:off x="1435079" y="2129949"/>
          <a:ext cx="298100" cy="91440"/>
        </a:xfrm>
        <a:custGeom>
          <a:avLst/>
          <a:gdLst/>
          <a:ahLst/>
          <a:cxnLst/>
          <a:rect l="0" t="0" r="0" b="0"/>
          <a:pathLst>
            <a:path>
              <a:moveTo>
                <a:pt x="0" y="45720"/>
              </a:moveTo>
              <a:lnTo>
                <a:pt x="298100" y="45720"/>
              </a:lnTo>
            </a:path>
          </a:pathLst>
        </a:custGeom>
        <a:noFill/>
        <a:ln w="12700" cap="flat" cmpd="sng" algn="ctr">
          <a:solidFill>
            <a:schemeClr val="accent2">
              <a:hueOff val="15151"/>
              <a:satOff val="-14780"/>
              <a:lumOff val="-757"/>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575912" y="2174025"/>
        <a:ext cx="16435" cy="3287"/>
      </dsp:txXfrm>
    </dsp:sp>
    <dsp:sp modelId="{B317B533-DDC0-4D10-847F-71AB20E620D3}">
      <dsp:nvSpPr>
        <dsp:cNvPr id="0" name=""/>
        <dsp:cNvSpPr/>
      </dsp:nvSpPr>
      <dsp:spPr>
        <a:xfrm>
          <a:off x="7745" y="1746928"/>
          <a:ext cx="1429134" cy="857480"/>
        </a:xfrm>
        <a:prstGeom prst="rect">
          <a:avLst/>
        </a:prstGeom>
        <a:solidFill>
          <a:schemeClr val="accent2">
            <a:hueOff val="14141"/>
            <a:satOff val="-13795"/>
            <a:lumOff val="-706"/>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Gathering Business Information</a:t>
          </a:r>
        </a:p>
      </dsp:txBody>
      <dsp:txXfrm>
        <a:off x="7745" y="1746928"/>
        <a:ext cx="1429134" cy="857480"/>
      </dsp:txXfrm>
    </dsp:sp>
    <dsp:sp modelId="{7DBFFBB5-E1BA-4C49-A83A-7ADA938590FC}">
      <dsp:nvSpPr>
        <dsp:cNvPr id="0" name=""/>
        <dsp:cNvSpPr/>
      </dsp:nvSpPr>
      <dsp:spPr>
        <a:xfrm>
          <a:off x="3192914" y="2129949"/>
          <a:ext cx="298100" cy="91440"/>
        </a:xfrm>
        <a:custGeom>
          <a:avLst/>
          <a:gdLst/>
          <a:ahLst/>
          <a:cxnLst/>
          <a:rect l="0" t="0" r="0" b="0"/>
          <a:pathLst>
            <a:path>
              <a:moveTo>
                <a:pt x="0" y="45720"/>
              </a:moveTo>
              <a:lnTo>
                <a:pt x="298100" y="45720"/>
              </a:lnTo>
            </a:path>
          </a:pathLst>
        </a:custGeom>
        <a:noFill/>
        <a:ln w="12700" cap="flat" cmpd="sng" algn="ctr">
          <a:solidFill>
            <a:schemeClr val="accent2">
              <a:hueOff val="17677"/>
              <a:satOff val="-17244"/>
              <a:lumOff val="-883"/>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33747" y="2174025"/>
        <a:ext cx="16435" cy="3287"/>
      </dsp:txXfrm>
    </dsp:sp>
    <dsp:sp modelId="{341B2C50-B22D-4985-BEA1-10CB0A552413}">
      <dsp:nvSpPr>
        <dsp:cNvPr id="0" name=""/>
        <dsp:cNvSpPr/>
      </dsp:nvSpPr>
      <dsp:spPr>
        <a:xfrm>
          <a:off x="1765580" y="1746928"/>
          <a:ext cx="1429134" cy="857480"/>
        </a:xfrm>
        <a:prstGeom prst="rect">
          <a:avLst/>
        </a:prstGeom>
        <a:solidFill>
          <a:schemeClr val="accent2">
            <a:hueOff val="16498"/>
            <a:satOff val="-16094"/>
            <a:lumOff val="-824"/>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Review</a:t>
          </a:r>
        </a:p>
      </dsp:txBody>
      <dsp:txXfrm>
        <a:off x="1765580" y="1746928"/>
        <a:ext cx="1429134" cy="857480"/>
      </dsp:txXfrm>
    </dsp:sp>
    <dsp:sp modelId="{3443976C-797E-43D1-B91A-CE73309AA55A}">
      <dsp:nvSpPr>
        <dsp:cNvPr id="0" name=""/>
        <dsp:cNvSpPr/>
      </dsp:nvSpPr>
      <dsp:spPr>
        <a:xfrm>
          <a:off x="4950749" y="2129949"/>
          <a:ext cx="298100" cy="91440"/>
        </a:xfrm>
        <a:custGeom>
          <a:avLst/>
          <a:gdLst/>
          <a:ahLst/>
          <a:cxnLst/>
          <a:rect l="0" t="0" r="0" b="0"/>
          <a:pathLst>
            <a:path>
              <a:moveTo>
                <a:pt x="0" y="45720"/>
              </a:moveTo>
              <a:lnTo>
                <a:pt x="298100" y="45720"/>
              </a:lnTo>
            </a:path>
          </a:pathLst>
        </a:custGeom>
        <a:noFill/>
        <a:ln w="12700" cap="flat" cmpd="sng" algn="ctr">
          <a:solidFill>
            <a:schemeClr val="accent2">
              <a:hueOff val="20202"/>
              <a:satOff val="-19707"/>
              <a:lumOff val="-1009"/>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91582" y="2174025"/>
        <a:ext cx="16435" cy="3287"/>
      </dsp:txXfrm>
    </dsp:sp>
    <dsp:sp modelId="{9E058E82-AB08-4D28-A521-78D10A03AE01}">
      <dsp:nvSpPr>
        <dsp:cNvPr id="0" name=""/>
        <dsp:cNvSpPr/>
      </dsp:nvSpPr>
      <dsp:spPr>
        <a:xfrm>
          <a:off x="3523415" y="1746928"/>
          <a:ext cx="1429134" cy="857480"/>
        </a:xfrm>
        <a:prstGeom prst="rect">
          <a:avLst/>
        </a:prstGeom>
        <a:solidFill>
          <a:schemeClr val="accent2">
            <a:hueOff val="18855"/>
            <a:satOff val="-18393"/>
            <a:lumOff val="-942"/>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b="1" kern="1200"/>
            <a:t>Week 3:</a:t>
          </a:r>
          <a:endParaRPr lang="en-US" sz="1600" kern="1200"/>
        </a:p>
      </dsp:txBody>
      <dsp:txXfrm>
        <a:off x="3523415" y="1746928"/>
        <a:ext cx="1429134" cy="857480"/>
      </dsp:txXfrm>
    </dsp:sp>
    <dsp:sp modelId="{8DB2DB3B-FE84-41C0-9A92-F80EDA4F7421}">
      <dsp:nvSpPr>
        <dsp:cNvPr id="0" name=""/>
        <dsp:cNvSpPr/>
      </dsp:nvSpPr>
      <dsp:spPr>
        <a:xfrm>
          <a:off x="6708584" y="2129949"/>
          <a:ext cx="298100" cy="91440"/>
        </a:xfrm>
        <a:custGeom>
          <a:avLst/>
          <a:gdLst/>
          <a:ahLst/>
          <a:cxnLst/>
          <a:rect l="0" t="0" r="0" b="0"/>
          <a:pathLst>
            <a:path>
              <a:moveTo>
                <a:pt x="0" y="45720"/>
              </a:moveTo>
              <a:lnTo>
                <a:pt x="298100" y="45720"/>
              </a:lnTo>
            </a:path>
          </a:pathLst>
        </a:custGeom>
        <a:noFill/>
        <a:ln w="12700" cap="flat" cmpd="sng" algn="ctr">
          <a:solidFill>
            <a:schemeClr val="accent2">
              <a:hueOff val="22727"/>
              <a:satOff val="-22170"/>
              <a:lumOff val="-1135"/>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849417" y="2174025"/>
        <a:ext cx="16435" cy="3287"/>
      </dsp:txXfrm>
    </dsp:sp>
    <dsp:sp modelId="{37AE5899-6410-42E4-9D79-91CF20C97366}">
      <dsp:nvSpPr>
        <dsp:cNvPr id="0" name=""/>
        <dsp:cNvSpPr/>
      </dsp:nvSpPr>
      <dsp:spPr>
        <a:xfrm>
          <a:off x="5281250" y="1746928"/>
          <a:ext cx="1429134" cy="857480"/>
        </a:xfrm>
        <a:prstGeom prst="rect">
          <a:avLst/>
        </a:prstGeom>
        <a:solidFill>
          <a:schemeClr val="accent2">
            <a:hueOff val="21212"/>
            <a:satOff val="-20692"/>
            <a:lumOff val="-1060"/>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Data Modeling</a:t>
          </a:r>
        </a:p>
      </dsp:txBody>
      <dsp:txXfrm>
        <a:off x="5281250" y="1746928"/>
        <a:ext cx="1429134" cy="857480"/>
      </dsp:txXfrm>
    </dsp:sp>
    <dsp:sp modelId="{B0F16A82-C63B-490F-B188-6FA12BA62D27}">
      <dsp:nvSpPr>
        <dsp:cNvPr id="0" name=""/>
        <dsp:cNvSpPr/>
      </dsp:nvSpPr>
      <dsp:spPr>
        <a:xfrm>
          <a:off x="8466419" y="2129949"/>
          <a:ext cx="298100" cy="91440"/>
        </a:xfrm>
        <a:custGeom>
          <a:avLst/>
          <a:gdLst/>
          <a:ahLst/>
          <a:cxnLst/>
          <a:rect l="0" t="0" r="0" b="0"/>
          <a:pathLst>
            <a:path>
              <a:moveTo>
                <a:pt x="0" y="45720"/>
              </a:moveTo>
              <a:lnTo>
                <a:pt x="298100" y="45720"/>
              </a:lnTo>
            </a:path>
          </a:pathLst>
        </a:custGeom>
        <a:noFill/>
        <a:ln w="12700" cap="flat" cmpd="sng" algn="ctr">
          <a:solidFill>
            <a:schemeClr val="accent2">
              <a:hueOff val="25252"/>
              <a:satOff val="-24634"/>
              <a:lumOff val="-1261"/>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607252" y="2174025"/>
        <a:ext cx="16435" cy="3287"/>
      </dsp:txXfrm>
    </dsp:sp>
    <dsp:sp modelId="{89E39667-F271-4DA8-B985-D055551751D9}">
      <dsp:nvSpPr>
        <dsp:cNvPr id="0" name=""/>
        <dsp:cNvSpPr/>
      </dsp:nvSpPr>
      <dsp:spPr>
        <a:xfrm>
          <a:off x="7039085" y="1746928"/>
          <a:ext cx="1429134" cy="857480"/>
        </a:xfrm>
        <a:prstGeom prst="rect">
          <a:avLst/>
        </a:prstGeom>
        <a:solidFill>
          <a:schemeClr val="accent2">
            <a:hueOff val="23569"/>
            <a:satOff val="-22991"/>
            <a:lumOff val="-1177"/>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Data Warehouse</a:t>
          </a:r>
        </a:p>
      </dsp:txBody>
      <dsp:txXfrm>
        <a:off x="7039085" y="1746928"/>
        <a:ext cx="1429134" cy="857480"/>
      </dsp:txXfrm>
    </dsp:sp>
    <dsp:sp modelId="{0C88D9D2-BFA1-4BB5-B8C6-B4CAEEFC139F}">
      <dsp:nvSpPr>
        <dsp:cNvPr id="0" name=""/>
        <dsp:cNvSpPr/>
      </dsp:nvSpPr>
      <dsp:spPr>
        <a:xfrm>
          <a:off x="722312" y="2602609"/>
          <a:ext cx="8789175" cy="298100"/>
        </a:xfrm>
        <a:custGeom>
          <a:avLst/>
          <a:gdLst/>
          <a:ahLst/>
          <a:cxnLst/>
          <a:rect l="0" t="0" r="0" b="0"/>
          <a:pathLst>
            <a:path>
              <a:moveTo>
                <a:pt x="8789175" y="0"/>
              </a:moveTo>
              <a:lnTo>
                <a:pt x="8789175" y="166150"/>
              </a:lnTo>
              <a:lnTo>
                <a:pt x="0" y="166150"/>
              </a:lnTo>
              <a:lnTo>
                <a:pt x="0" y="298100"/>
              </a:lnTo>
            </a:path>
          </a:pathLst>
        </a:custGeom>
        <a:noFill/>
        <a:ln w="12700" cap="flat" cmpd="sng" algn="ctr">
          <a:solidFill>
            <a:schemeClr val="accent2">
              <a:hueOff val="27777"/>
              <a:satOff val="-27097"/>
              <a:lumOff val="-1388"/>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97017" y="2750016"/>
        <a:ext cx="439765" cy="3287"/>
      </dsp:txXfrm>
    </dsp:sp>
    <dsp:sp modelId="{49C753A6-3C62-4F7B-94F3-8B33379509BA}">
      <dsp:nvSpPr>
        <dsp:cNvPr id="0" name=""/>
        <dsp:cNvSpPr/>
      </dsp:nvSpPr>
      <dsp:spPr>
        <a:xfrm>
          <a:off x="8796920" y="1746928"/>
          <a:ext cx="1429134" cy="857480"/>
        </a:xfrm>
        <a:prstGeom prst="rect">
          <a:avLst/>
        </a:prstGeom>
        <a:solidFill>
          <a:schemeClr val="accent2">
            <a:hueOff val="25926"/>
            <a:satOff val="-25290"/>
            <a:lumOff val="-1295"/>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Review</a:t>
          </a:r>
        </a:p>
      </dsp:txBody>
      <dsp:txXfrm>
        <a:off x="8796920" y="1746928"/>
        <a:ext cx="1429134" cy="857480"/>
      </dsp:txXfrm>
    </dsp:sp>
    <dsp:sp modelId="{1EA51A2D-208C-4C13-AE94-307BACBA105B}">
      <dsp:nvSpPr>
        <dsp:cNvPr id="0" name=""/>
        <dsp:cNvSpPr/>
      </dsp:nvSpPr>
      <dsp:spPr>
        <a:xfrm>
          <a:off x="1435079" y="3316130"/>
          <a:ext cx="298100" cy="91440"/>
        </a:xfrm>
        <a:custGeom>
          <a:avLst/>
          <a:gdLst/>
          <a:ahLst/>
          <a:cxnLst/>
          <a:rect l="0" t="0" r="0" b="0"/>
          <a:pathLst>
            <a:path>
              <a:moveTo>
                <a:pt x="0" y="45720"/>
              </a:moveTo>
              <a:lnTo>
                <a:pt x="298100" y="45720"/>
              </a:lnTo>
            </a:path>
          </a:pathLst>
        </a:custGeom>
        <a:noFill/>
        <a:ln w="12700" cap="flat" cmpd="sng" algn="ctr">
          <a:solidFill>
            <a:schemeClr val="accent2">
              <a:hueOff val="30303"/>
              <a:satOff val="-29560"/>
              <a:lumOff val="-1514"/>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575912" y="3360206"/>
        <a:ext cx="16435" cy="3287"/>
      </dsp:txXfrm>
    </dsp:sp>
    <dsp:sp modelId="{A75B209C-E14A-4816-92DB-5BF387596B7A}">
      <dsp:nvSpPr>
        <dsp:cNvPr id="0" name=""/>
        <dsp:cNvSpPr/>
      </dsp:nvSpPr>
      <dsp:spPr>
        <a:xfrm>
          <a:off x="7745" y="2933110"/>
          <a:ext cx="1429134" cy="857480"/>
        </a:xfrm>
        <a:prstGeom prst="rect">
          <a:avLst/>
        </a:prstGeom>
        <a:solidFill>
          <a:schemeClr val="accent2">
            <a:hueOff val="28282"/>
            <a:satOff val="-27590"/>
            <a:lumOff val="-1413"/>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b="1" kern="1200"/>
            <a:t>Week 4:</a:t>
          </a:r>
          <a:endParaRPr lang="en-US" sz="1600" kern="1200"/>
        </a:p>
      </dsp:txBody>
      <dsp:txXfrm>
        <a:off x="7745" y="2933110"/>
        <a:ext cx="1429134" cy="857480"/>
      </dsp:txXfrm>
    </dsp:sp>
    <dsp:sp modelId="{273B4540-B29D-4962-B6C0-17FA0E76979E}">
      <dsp:nvSpPr>
        <dsp:cNvPr id="0" name=""/>
        <dsp:cNvSpPr/>
      </dsp:nvSpPr>
      <dsp:spPr>
        <a:xfrm>
          <a:off x="3192914" y="3316130"/>
          <a:ext cx="298100" cy="91440"/>
        </a:xfrm>
        <a:custGeom>
          <a:avLst/>
          <a:gdLst/>
          <a:ahLst/>
          <a:cxnLst/>
          <a:rect l="0" t="0" r="0" b="0"/>
          <a:pathLst>
            <a:path>
              <a:moveTo>
                <a:pt x="0" y="45720"/>
              </a:moveTo>
              <a:lnTo>
                <a:pt x="298100" y="45720"/>
              </a:lnTo>
            </a:path>
          </a:pathLst>
        </a:custGeom>
        <a:noFill/>
        <a:ln w="12700" cap="flat" cmpd="sng" algn="ctr">
          <a:solidFill>
            <a:schemeClr val="accent2">
              <a:hueOff val="32828"/>
              <a:satOff val="-32024"/>
              <a:lumOff val="-164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33747" y="3360206"/>
        <a:ext cx="16435" cy="3287"/>
      </dsp:txXfrm>
    </dsp:sp>
    <dsp:sp modelId="{C8075CB3-6C59-4C6C-B0C2-5EF9F2AE7161}">
      <dsp:nvSpPr>
        <dsp:cNvPr id="0" name=""/>
        <dsp:cNvSpPr/>
      </dsp:nvSpPr>
      <dsp:spPr>
        <a:xfrm>
          <a:off x="1765580" y="2933110"/>
          <a:ext cx="1429134" cy="857480"/>
        </a:xfrm>
        <a:prstGeom prst="rect">
          <a:avLst/>
        </a:prstGeom>
        <a:solidFill>
          <a:schemeClr val="accent2">
            <a:hueOff val="30639"/>
            <a:satOff val="-29889"/>
            <a:lumOff val="-1531"/>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ETL Process in SSIS</a:t>
          </a:r>
        </a:p>
      </dsp:txBody>
      <dsp:txXfrm>
        <a:off x="1765580" y="2933110"/>
        <a:ext cx="1429134" cy="857480"/>
      </dsp:txXfrm>
    </dsp:sp>
    <dsp:sp modelId="{530D11AC-53AE-4DD5-95BF-EA68F884F7CB}">
      <dsp:nvSpPr>
        <dsp:cNvPr id="0" name=""/>
        <dsp:cNvSpPr/>
      </dsp:nvSpPr>
      <dsp:spPr>
        <a:xfrm>
          <a:off x="4950749" y="3316130"/>
          <a:ext cx="298100" cy="91440"/>
        </a:xfrm>
        <a:custGeom>
          <a:avLst/>
          <a:gdLst/>
          <a:ahLst/>
          <a:cxnLst/>
          <a:rect l="0" t="0" r="0" b="0"/>
          <a:pathLst>
            <a:path>
              <a:moveTo>
                <a:pt x="0" y="45720"/>
              </a:moveTo>
              <a:lnTo>
                <a:pt x="298100" y="45720"/>
              </a:lnTo>
            </a:path>
          </a:pathLst>
        </a:custGeom>
        <a:noFill/>
        <a:ln w="12700" cap="flat" cmpd="sng" algn="ctr">
          <a:solidFill>
            <a:schemeClr val="accent2">
              <a:hueOff val="35353"/>
              <a:satOff val="-34487"/>
              <a:lumOff val="-1766"/>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91582" y="3360206"/>
        <a:ext cx="16435" cy="3287"/>
      </dsp:txXfrm>
    </dsp:sp>
    <dsp:sp modelId="{15538FAC-2F1E-4A90-AD77-3DAFF3767B31}">
      <dsp:nvSpPr>
        <dsp:cNvPr id="0" name=""/>
        <dsp:cNvSpPr/>
      </dsp:nvSpPr>
      <dsp:spPr>
        <a:xfrm>
          <a:off x="3523415" y="2933110"/>
          <a:ext cx="1429134" cy="857480"/>
        </a:xfrm>
        <a:prstGeom prst="rect">
          <a:avLst/>
        </a:prstGeom>
        <a:solidFill>
          <a:schemeClr val="accent2">
            <a:hueOff val="32996"/>
            <a:satOff val="-32188"/>
            <a:lumOff val="-1648"/>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Reporting in Power BI</a:t>
          </a:r>
        </a:p>
      </dsp:txBody>
      <dsp:txXfrm>
        <a:off x="3523415" y="2933110"/>
        <a:ext cx="1429134" cy="857480"/>
      </dsp:txXfrm>
    </dsp:sp>
    <dsp:sp modelId="{5A96C31A-4F90-4011-A15C-F41A322886FD}">
      <dsp:nvSpPr>
        <dsp:cNvPr id="0" name=""/>
        <dsp:cNvSpPr/>
      </dsp:nvSpPr>
      <dsp:spPr>
        <a:xfrm>
          <a:off x="5281250" y="2933110"/>
          <a:ext cx="1429134" cy="857480"/>
        </a:xfrm>
        <a:prstGeom prst="rect">
          <a:avLst/>
        </a:prstGeom>
        <a:solidFill>
          <a:schemeClr val="accent2">
            <a:hueOff val="35353"/>
            <a:satOff val="-34487"/>
            <a:lumOff val="-1766"/>
            <a:alphaOff val="0"/>
          </a:schemeClr>
        </a:solid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029" tIns="73508" rIns="70029" bIns="73508" numCol="1" spcCol="1270" anchor="ctr" anchorCtr="0">
          <a:noAutofit/>
        </a:bodyPr>
        <a:lstStyle/>
        <a:p>
          <a:pPr marL="0" lvl="0" indent="0" algn="ctr" defTabSz="711200">
            <a:lnSpc>
              <a:spcPct val="90000"/>
            </a:lnSpc>
            <a:spcBef>
              <a:spcPct val="0"/>
            </a:spcBef>
            <a:spcAft>
              <a:spcPct val="35000"/>
            </a:spcAft>
            <a:buNone/>
          </a:pPr>
          <a:r>
            <a:rPr lang="en-US" sz="1600" kern="1200"/>
            <a:t>Review and Final Adjustments</a:t>
          </a:r>
        </a:p>
      </dsp:txBody>
      <dsp:txXfrm>
        <a:off x="5281250" y="2933110"/>
        <a:ext cx="1429134" cy="857480"/>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jpe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E351CED-465B-40B5-ADCE-957C918F227B}" type="datetimeFigureOut">
              <a:rPr lang="en-US" smtClean="0"/>
              <a:t>10/10/2024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143747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351CED-465B-40B5-ADCE-957C918F227B}" type="datetimeFigureOut">
              <a:rPr lang="en-US" smtClean="0"/>
              <a:t>10/10/2024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583636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351CED-465B-40B5-ADCE-957C918F227B}" type="datetimeFigureOut">
              <a:rPr lang="en-US" smtClean="0"/>
              <a:t>10/10/2024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9177626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351CED-465B-40B5-ADCE-957C918F227B}" type="datetimeFigureOut">
              <a:rPr lang="en-US" smtClean="0"/>
              <a:t>10/10/2024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30134854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351CED-465B-40B5-ADCE-957C918F227B}" type="datetimeFigureOut">
              <a:rPr lang="en-US" smtClean="0"/>
              <a:t>10/10/2024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9431197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E351CED-465B-40B5-ADCE-957C918F227B}" type="datetimeFigureOut">
              <a:rPr lang="en-US" smtClean="0"/>
              <a:t>10/10/2024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6296588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E351CED-465B-40B5-ADCE-957C918F227B}" type="datetimeFigureOut">
              <a:rPr lang="en-US" smtClean="0"/>
              <a:t>10/10/2024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4291307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351CED-465B-40B5-ADCE-957C918F227B}" type="datetimeFigureOut">
              <a:rPr lang="en-US" smtClean="0"/>
              <a:t>10/10/2024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7686593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351CED-465B-40B5-ADCE-957C918F227B}" type="datetimeFigureOut">
              <a:rPr lang="en-US" smtClean="0"/>
              <a:t>10/10/2024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670999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351CED-465B-40B5-ADCE-957C918F227B}" type="datetimeFigureOut">
              <a:rPr lang="en-US" smtClean="0"/>
              <a:t>10/10/2024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523618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E351CED-465B-40B5-ADCE-957C918F227B}" type="datetimeFigureOut">
              <a:rPr lang="en-US" smtClean="0"/>
              <a:t>10/10/2024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53575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E351CED-465B-40B5-ADCE-957C918F227B}" type="datetimeFigureOut">
              <a:rPr lang="en-US" smtClean="0"/>
              <a:t>10/10/2024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765132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E351CED-465B-40B5-ADCE-957C918F227B}" type="datetimeFigureOut">
              <a:rPr lang="en-US" smtClean="0"/>
              <a:t>10/10/2024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862351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351CED-465B-40B5-ADCE-957C918F227B}" type="datetimeFigureOut">
              <a:rPr lang="en-US" smtClean="0"/>
              <a:t>10/10/2024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781371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351CED-465B-40B5-ADCE-957C918F227B}" type="datetimeFigureOut">
              <a:rPr lang="en-US" smtClean="0"/>
              <a:t>10/10/2024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562108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351CED-465B-40B5-ADCE-957C918F227B}" type="datetimeFigureOut">
              <a:rPr lang="en-US" smtClean="0"/>
              <a:t>10/10/2024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858283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351CED-465B-40B5-ADCE-957C918F227B}" type="datetimeFigureOut">
              <a:rPr lang="en-US" smtClean="0"/>
              <a:t>10/10/2024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5515027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image" Target="../media/image1.png"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1E351CED-465B-40B5-ADCE-957C918F227B}" type="datetimeFigureOut">
              <a:rPr lang="en-US" smtClean="0"/>
              <a:t>10/10/2024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5A33CB2A-1702-4C1D-9CC4-8D472D39F19E}" type="slidenum">
              <a:rPr lang="en-US" smtClean="0"/>
              <a:t>‹#›</a:t>
            </a:fld>
            <a:endParaRPr lang="en-US"/>
          </a:p>
        </p:txBody>
      </p:sp>
    </p:spTree>
    <p:extLst>
      <p:ext uri="{BB962C8B-B14F-4D97-AF65-F5344CB8AC3E}">
        <p14:creationId xmlns:p14="http://schemas.microsoft.com/office/powerpoint/2010/main" val="1329845368"/>
      </p:ext>
    </p:extLst>
  </p:cSld>
  <p:clrMap bg1="dk1" tx1="lt1" bg2="dk2" tx2="lt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 id="2147483886" r:id="rId14"/>
    <p:sldLayoutId id="2147483887" r:id="rId15"/>
    <p:sldLayoutId id="2147483888" r:id="rId16"/>
    <p:sldLayoutId id="2147483889"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image" Target="../media/image11.pn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3" Type="http://schemas.openxmlformats.org/officeDocument/2006/relationships/image" Target="../media/image14.png" /><Relationship Id="rId2" Type="http://schemas.openxmlformats.org/officeDocument/2006/relationships/image" Target="../media/image13.pn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3" Type="http://schemas.openxmlformats.org/officeDocument/2006/relationships/image" Target="../media/image16.png" /><Relationship Id="rId2" Type="http://schemas.openxmlformats.org/officeDocument/2006/relationships/image" Target="../media/image15.png" /><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2" Type="http://schemas.openxmlformats.org/officeDocument/2006/relationships/image" Target="../media/image17.png" /><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2" Type="http://schemas.openxmlformats.org/officeDocument/2006/relationships/image" Target="../media/image18.png"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3" Type="http://schemas.openxmlformats.org/officeDocument/2006/relationships/image" Target="../media/image20.png" /><Relationship Id="rId2" Type="http://schemas.openxmlformats.org/officeDocument/2006/relationships/image" Target="../media/image19.png" /><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2" Type="http://schemas.openxmlformats.org/officeDocument/2006/relationships/image" Target="../media/image21.png" /><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2" Type="http://schemas.openxmlformats.org/officeDocument/2006/relationships/image" Target="../media/image22.png" /><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2" Type="http://schemas.openxmlformats.org/officeDocument/2006/relationships/image" Target="../media/image23.png"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2" Type="http://schemas.openxmlformats.org/officeDocument/2006/relationships/image" Target="../media/image24.png" /><Relationship Id="rId1" Type="http://schemas.openxmlformats.org/officeDocument/2006/relationships/slideLayout" Target="../slideLayouts/slideLayout2.xml" /></Relationships>
</file>

<file path=ppt/slides/_rels/slide25.xml.rels><?xml version="1.0" encoding="UTF-8" standalone="yes"?>
<Relationships xmlns="http://schemas.openxmlformats.org/package/2006/relationships"><Relationship Id="rId3" Type="http://schemas.openxmlformats.org/officeDocument/2006/relationships/image" Target="../media/image26.png" /><Relationship Id="rId2" Type="http://schemas.openxmlformats.org/officeDocument/2006/relationships/image" Target="../media/image25.png" /><Relationship Id="rId1" Type="http://schemas.openxmlformats.org/officeDocument/2006/relationships/slideLayout" Target="../slideLayouts/slideLayout2.xml" /></Relationships>
</file>

<file path=ppt/slides/_rels/slide26.xml.rels><?xml version="1.0" encoding="UTF-8" standalone="yes"?>
<Relationships xmlns="http://schemas.openxmlformats.org/package/2006/relationships"><Relationship Id="rId2" Type="http://schemas.openxmlformats.org/officeDocument/2006/relationships/image" Target="../media/image27.png" /><Relationship Id="rId1" Type="http://schemas.openxmlformats.org/officeDocument/2006/relationships/slideLayout" Target="../slideLayouts/slideLayout2.xml" /></Relationships>
</file>

<file path=ppt/slides/_rels/slide27.xml.rels><?xml version="1.0" encoding="UTF-8" standalone="yes"?>
<Relationships xmlns="http://schemas.openxmlformats.org/package/2006/relationships"><Relationship Id="rId3" Type="http://schemas.openxmlformats.org/officeDocument/2006/relationships/image" Target="../media/image29.png" /><Relationship Id="rId2" Type="http://schemas.openxmlformats.org/officeDocument/2006/relationships/image" Target="../media/image28.png" /><Relationship Id="rId1" Type="http://schemas.openxmlformats.org/officeDocument/2006/relationships/slideLayout" Target="../slideLayouts/slideLayout2.xml" /></Relationships>
</file>

<file path=ppt/slides/_rels/slide28.xml.rels><?xml version="1.0" encoding="UTF-8" standalone="yes"?>
<Relationships xmlns="http://schemas.openxmlformats.org/package/2006/relationships"><Relationship Id="rId3" Type="http://schemas.openxmlformats.org/officeDocument/2006/relationships/image" Target="../media/image31.png" /><Relationship Id="rId2" Type="http://schemas.openxmlformats.org/officeDocument/2006/relationships/image" Target="../media/image30.png" /><Relationship Id="rId1" Type="http://schemas.openxmlformats.org/officeDocument/2006/relationships/slideLayout" Target="../slideLayouts/slideLayout2.xml" /></Relationships>
</file>

<file path=ppt/slides/_rels/slide29.xml.rels><?xml version="1.0" encoding="UTF-8" standalone="yes"?>
<Relationships xmlns="http://schemas.openxmlformats.org/package/2006/relationships"><Relationship Id="rId3" Type="http://schemas.openxmlformats.org/officeDocument/2006/relationships/image" Target="../media/image33.png" /><Relationship Id="rId2" Type="http://schemas.openxmlformats.org/officeDocument/2006/relationships/image" Target="../media/image32.pn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3.jpeg" /><Relationship Id="rId1" Type="http://schemas.openxmlformats.org/officeDocument/2006/relationships/slideLayout" Target="../slideLayouts/slideLayout2.xml" /></Relationships>
</file>

<file path=ppt/slides/_rels/slide30.xml.rels><?xml version="1.0" encoding="UTF-8" standalone="yes"?>
<Relationships xmlns="http://schemas.openxmlformats.org/package/2006/relationships"><Relationship Id="rId2" Type="http://schemas.openxmlformats.org/officeDocument/2006/relationships/image" Target="../media/image34.png" /><Relationship Id="rId1" Type="http://schemas.openxmlformats.org/officeDocument/2006/relationships/slideLayout" Target="../slideLayouts/slideLayout2.xml" /></Relationships>
</file>

<file path=ppt/slides/_rels/slide31.xml.rels><?xml version="1.0" encoding="UTF-8" standalone="yes"?>
<Relationships xmlns="http://schemas.openxmlformats.org/package/2006/relationships"><Relationship Id="rId2" Type="http://schemas.openxmlformats.org/officeDocument/2006/relationships/image" Target="../media/image35.png" /><Relationship Id="rId1" Type="http://schemas.openxmlformats.org/officeDocument/2006/relationships/slideLayout" Target="../slideLayouts/slideLayout2.xml" /></Relationships>
</file>

<file path=ppt/slides/_rels/slide32.xml.rels><?xml version="1.0" encoding="UTF-8" standalone="yes"?>
<Relationships xmlns="http://schemas.openxmlformats.org/package/2006/relationships"><Relationship Id="rId2" Type="http://schemas.openxmlformats.org/officeDocument/2006/relationships/image" Target="../media/image36.png" /><Relationship Id="rId1" Type="http://schemas.openxmlformats.org/officeDocument/2006/relationships/slideLayout" Target="../slideLayouts/slideLayout2.xml" /></Relationships>
</file>

<file path=ppt/slides/_rels/slide33.xml.rels><?xml version="1.0" encoding="UTF-8" standalone="yes"?>
<Relationships xmlns="http://schemas.openxmlformats.org/package/2006/relationships"><Relationship Id="rId2" Type="http://schemas.openxmlformats.org/officeDocument/2006/relationships/image" Target="../media/image37.png" /><Relationship Id="rId1" Type="http://schemas.openxmlformats.org/officeDocument/2006/relationships/slideLayout" Target="../slideLayouts/slideLayout2.xml" /></Relationships>
</file>

<file path=ppt/slides/_rels/slide34.xml.rels><?xml version="1.0" encoding="UTF-8" standalone="yes"?>
<Relationships xmlns="http://schemas.openxmlformats.org/package/2006/relationships"><Relationship Id="rId2" Type="http://schemas.openxmlformats.org/officeDocument/2006/relationships/image" Target="../media/image38.png" /><Relationship Id="rId1" Type="http://schemas.openxmlformats.org/officeDocument/2006/relationships/slideLayout" Target="../slideLayouts/slideLayout2.xml" /></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 standalone="yes"?>
<Relationships xmlns="http://schemas.openxmlformats.org/package/2006/relationships"><Relationship Id="rId2" Type="http://schemas.openxmlformats.org/officeDocument/2006/relationships/image" Target="../media/image39.png" /><Relationship Id="rId1" Type="http://schemas.openxmlformats.org/officeDocument/2006/relationships/slideLayout" Target="../slideLayouts/slideLayout2.xml" /></Relationships>
</file>

<file path=ppt/slides/_rels/slide37.xml.rels><?xml version="1.0" encoding="UTF-8" standalone="yes"?>
<Relationships xmlns="http://schemas.openxmlformats.org/package/2006/relationships"><Relationship Id="rId2" Type="http://schemas.openxmlformats.org/officeDocument/2006/relationships/image" Target="../media/image40.png" /><Relationship Id="rId1" Type="http://schemas.openxmlformats.org/officeDocument/2006/relationships/slideLayout" Target="../slideLayouts/slideLayout2.xml" /></Relationships>
</file>

<file path=ppt/slides/_rels/slide38.xml.rels><?xml version="1.0" encoding="UTF-8" standalone="yes"?>
<Relationships xmlns="http://schemas.openxmlformats.org/package/2006/relationships"><Relationship Id="rId2" Type="http://schemas.openxmlformats.org/officeDocument/2006/relationships/image" Target="../media/image41.png" /><Relationship Id="rId1" Type="http://schemas.openxmlformats.org/officeDocument/2006/relationships/slideLayout" Target="../slideLayouts/slideLayout2.xml" /></Relationships>
</file>

<file path=ppt/slides/_rels/slide39.xml.rels><?xml version="1.0" encoding="UTF-8" standalone="yes"?>
<Relationships xmlns="http://schemas.openxmlformats.org/package/2006/relationships"><Relationship Id="rId2" Type="http://schemas.openxmlformats.org/officeDocument/2006/relationships/image" Target="../media/image42.pn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2.xml" /></Relationships>
</file>

<file path=ppt/slides/_rels/slide40.xml.rels><?xml version="1.0" encoding="UTF-8" standalone="yes"?>
<Relationships xmlns="http://schemas.openxmlformats.org/package/2006/relationships"><Relationship Id="rId2" Type="http://schemas.openxmlformats.org/officeDocument/2006/relationships/image" Target="../media/image43.png" /><Relationship Id="rId1" Type="http://schemas.openxmlformats.org/officeDocument/2006/relationships/slideLayout" Target="../slideLayouts/slideLayout2.xml" /></Relationships>
</file>

<file path=ppt/slides/_rels/slide41.xml.rels><?xml version="1.0" encoding="UTF-8" standalone="yes"?>
<Relationships xmlns="http://schemas.openxmlformats.org/package/2006/relationships"><Relationship Id="rId2" Type="http://schemas.openxmlformats.org/officeDocument/2006/relationships/image" Target="../media/image44.png" /><Relationship Id="rId1" Type="http://schemas.openxmlformats.org/officeDocument/2006/relationships/slideLayout" Target="../slideLayouts/slideLayout2.xml" /></Relationships>
</file>

<file path=ppt/slides/_rels/slide42.xml.rels><?xml version="1.0" encoding="UTF-8" standalone="yes"?>
<Relationships xmlns="http://schemas.openxmlformats.org/package/2006/relationships"><Relationship Id="rId2" Type="http://schemas.openxmlformats.org/officeDocument/2006/relationships/image" Target="../media/image45.png" /><Relationship Id="rId1" Type="http://schemas.openxmlformats.org/officeDocument/2006/relationships/slideLayout" Target="../slideLayouts/slideLayout2.xml" /></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1.xml" /><Relationship Id="rId7" Type="http://schemas.microsoft.com/office/2007/relationships/diagramDrawing" Target="../diagrams/drawing1.xml" /><Relationship Id="rId2" Type="http://schemas.openxmlformats.org/officeDocument/2006/relationships/image" Target="../media/image1.png" /><Relationship Id="rId1" Type="http://schemas.openxmlformats.org/officeDocument/2006/relationships/slideLayout" Target="../slideLayouts/slideLayout2.xml" /><Relationship Id="rId6" Type="http://schemas.openxmlformats.org/officeDocument/2006/relationships/diagramColors" Target="../diagrams/colors1.xml" /><Relationship Id="rId5" Type="http://schemas.openxmlformats.org/officeDocument/2006/relationships/diagramQuickStyle" Target="../diagrams/quickStyle1.xml" /><Relationship Id="rId4" Type="http://schemas.openxmlformats.org/officeDocument/2006/relationships/diagramLayout" Target="../diagrams/layout1.xml" /></Relationships>
</file>

<file path=ppt/slides/_rels/slide44.xml.rels><?xml version="1.0" encoding="UTF-8" standalone="yes"?>
<Relationships xmlns="http://schemas.openxmlformats.org/package/2006/relationships"><Relationship Id="rId2" Type="http://schemas.openxmlformats.org/officeDocument/2006/relationships/image" Target="../media/image46.jpe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6.jpe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image" Target="../media/image9.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51B4F-7968-A275-E6A1-CC51BCD8ADA4}"/>
              </a:ext>
            </a:extLst>
          </p:cNvPr>
          <p:cNvSpPr>
            <a:spLocks noGrp="1"/>
          </p:cNvSpPr>
          <p:nvPr>
            <p:ph type="ctrTitle"/>
          </p:nvPr>
        </p:nvSpPr>
        <p:spPr>
          <a:xfrm>
            <a:off x="688489" y="4464028"/>
            <a:ext cx="10665311" cy="1641490"/>
          </a:xfrm>
        </p:spPr>
        <p:txBody>
          <a:bodyPr wrap="square">
            <a:normAutofit fontScale="90000"/>
          </a:bodyPr>
          <a:lstStyle/>
          <a:p>
            <a:r>
              <a:rPr lang="ar-SA" sz="8200" dirty="0" err="1">
                <a:latin typeface="Aptos" panose="020B0004020202020204" pitchFamily="34" charset="0"/>
                <a:ea typeface="+mn-ea"/>
                <a:cs typeface="+mn-cs"/>
              </a:rPr>
              <a:t>Customer</a:t>
            </a:r>
            <a:r>
              <a:rPr lang="ar-SA" sz="8200" dirty="0">
                <a:latin typeface="Aptos" panose="020B0004020202020204" pitchFamily="34" charset="0"/>
                <a:ea typeface="+mn-ea"/>
                <a:cs typeface="+mn-cs"/>
              </a:rPr>
              <a:t> </a:t>
            </a:r>
            <a:r>
              <a:rPr lang="ar-SA" sz="8200" dirty="0" err="1">
                <a:latin typeface="Aptos" panose="020B0004020202020204" pitchFamily="34" charset="0"/>
                <a:ea typeface="+mn-ea"/>
                <a:cs typeface="+mn-cs"/>
              </a:rPr>
              <a:t>Sales</a:t>
            </a:r>
            <a:r>
              <a:rPr lang="ar-SA" sz="8200" dirty="0">
                <a:latin typeface="Aptos" panose="020B0004020202020204" pitchFamily="34" charset="0"/>
                <a:ea typeface="+mn-ea"/>
                <a:cs typeface="+mn-cs"/>
              </a:rPr>
              <a:t> </a:t>
            </a:r>
            <a:r>
              <a:rPr lang="ar-SA" sz="8200" dirty="0" err="1">
                <a:latin typeface="Aptos" panose="020B0004020202020204" pitchFamily="34" charset="0"/>
                <a:ea typeface="+mn-ea"/>
                <a:cs typeface="+mn-cs"/>
              </a:rPr>
              <a:t>Analysis</a:t>
            </a:r>
            <a:r>
              <a:rPr lang="ar-SA" sz="8200" dirty="0">
                <a:latin typeface="Aptos" panose="020B0004020202020204" pitchFamily="34" charset="0"/>
                <a:ea typeface="+mn-ea"/>
                <a:cs typeface="+mn-cs"/>
              </a:rPr>
              <a:t> </a:t>
            </a:r>
            <a:endParaRPr lang="en-US" sz="8200" dirty="0">
              <a:latin typeface="Aptos" panose="020B0004020202020204" pitchFamily="34" charset="0"/>
              <a:ea typeface="+mn-ea"/>
              <a:cs typeface="+mn-cs"/>
            </a:endParaRPr>
          </a:p>
        </p:txBody>
      </p:sp>
      <p:sp>
        <p:nvSpPr>
          <p:cNvPr id="3" name="Subtitle 2">
            <a:extLst>
              <a:ext uri="{FF2B5EF4-FFF2-40B4-BE49-F238E27FC236}">
                <a16:creationId xmlns:a16="http://schemas.microsoft.com/office/drawing/2014/main" id="{F6F2D0AD-1200-DE20-F2CF-F38CC55754F4}"/>
              </a:ext>
            </a:extLst>
          </p:cNvPr>
          <p:cNvSpPr>
            <a:spLocks noGrp="1"/>
          </p:cNvSpPr>
          <p:nvPr>
            <p:ph type="subTitle" idx="1"/>
          </p:nvPr>
        </p:nvSpPr>
        <p:spPr>
          <a:xfrm>
            <a:off x="688489" y="3694375"/>
            <a:ext cx="10665310" cy="754025"/>
          </a:xfrm>
        </p:spPr>
        <p:txBody>
          <a:bodyPr>
            <a:normAutofit/>
          </a:bodyPr>
          <a:lstStyle/>
          <a:p>
            <a:r>
              <a:rPr lang="en-US">
                <a:latin typeface="Aptos" panose="020B0004020202020204" pitchFamily="34" charset="0"/>
              </a:rPr>
              <a:t>Supermarket project</a:t>
            </a:r>
          </a:p>
        </p:txBody>
      </p:sp>
      <p:pic>
        <p:nvPicPr>
          <p:cNvPr id="6" name="Picture 5" descr="A black background with a black square&#10;&#10;Description automatically generated with medium confidence">
            <a:extLst>
              <a:ext uri="{FF2B5EF4-FFF2-40B4-BE49-F238E27FC236}">
                <a16:creationId xmlns:a16="http://schemas.microsoft.com/office/drawing/2014/main" id="{DD7619FB-2B13-12DF-8919-FC4197F9CB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2270" y="643464"/>
            <a:ext cx="2838179" cy="2838179"/>
          </a:xfrm>
          <a:prstGeom prst="rect">
            <a:avLst/>
          </a:prstGeom>
          <a:effectLst>
            <a:reflection blurRad="38100" stA="52000" endA="300" endPos="30000" dir="5400000" sy="-100000" algn="bl" rotWithShape="0"/>
            <a:softEdge rad="19050"/>
          </a:effectLst>
        </p:spPr>
      </p:pic>
    </p:spTree>
    <p:extLst>
      <p:ext uri="{BB962C8B-B14F-4D97-AF65-F5344CB8AC3E}">
        <p14:creationId xmlns:p14="http://schemas.microsoft.com/office/powerpoint/2010/main" val="4205014451"/>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0C41B-D1A4-AF64-61F2-9E93ED087DC1}"/>
              </a:ext>
            </a:extLst>
          </p:cNvPr>
          <p:cNvSpPr>
            <a:spLocks noGrp="1"/>
          </p:cNvSpPr>
          <p:nvPr>
            <p:ph type="title"/>
          </p:nvPr>
        </p:nvSpPr>
        <p:spPr>
          <a:xfrm>
            <a:off x="147124" y="167148"/>
            <a:ext cx="3333495" cy="1504335"/>
          </a:xfrm>
        </p:spPr>
        <p:txBody>
          <a:bodyPr vert="horz" lIns="91440" tIns="45720" rIns="91440" bIns="45720" rtlCol="0" anchor="ctr">
            <a:normAutofit/>
          </a:bodyPr>
          <a:lstStyle/>
          <a:p>
            <a:r>
              <a:rPr lang="en-US" sz="2400" b="1"/>
              <a:t>Data Warehouse Design</a:t>
            </a:r>
          </a:p>
        </p:txBody>
      </p:sp>
      <p:sp>
        <p:nvSpPr>
          <p:cNvPr id="3" name="Title 1">
            <a:extLst>
              <a:ext uri="{FF2B5EF4-FFF2-40B4-BE49-F238E27FC236}">
                <a16:creationId xmlns:a16="http://schemas.microsoft.com/office/drawing/2014/main" id="{72AD6ED5-1102-18A3-6A7D-F27BED2C61BF}"/>
              </a:ext>
            </a:extLst>
          </p:cNvPr>
          <p:cNvSpPr txBox="1">
            <a:spLocks/>
          </p:cNvSpPr>
          <p:nvPr/>
        </p:nvSpPr>
        <p:spPr>
          <a:xfrm>
            <a:off x="1484311" y="2666999"/>
            <a:ext cx="3333496" cy="3124201"/>
          </a:xfrm>
          <a:prstGeom prst="rect">
            <a:avLst/>
          </a:prstGeom>
        </p:spPr>
        <p:txBody>
          <a:bodyPr vert="horz" lIns="91440" tIns="45720" rIns="91440" bIns="45720" rtlCol="0" anchor="t">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spcBef>
                <a:spcPct val="20000"/>
              </a:spcBef>
              <a:spcAft>
                <a:spcPts val="600"/>
              </a:spcAft>
              <a:buClr>
                <a:schemeClr val="accent1">
                  <a:lumMod val="75000"/>
                </a:schemeClr>
              </a:buClr>
              <a:buSzPct val="145000"/>
              <a:buFont typeface="Arial"/>
              <a:buChar char="•"/>
            </a:pPr>
            <a:r>
              <a:rPr lang="en-US" sz="1600">
                <a:latin typeface="+mn-lt"/>
                <a:ea typeface="+mn-ea"/>
                <a:cs typeface="+mn-cs"/>
              </a:rPr>
              <a:t>Star schema </a:t>
            </a:r>
          </a:p>
        </p:txBody>
      </p:sp>
      <p:pic>
        <p:nvPicPr>
          <p:cNvPr id="5" name="Picture 4">
            <a:extLst>
              <a:ext uri="{FF2B5EF4-FFF2-40B4-BE49-F238E27FC236}">
                <a16:creationId xmlns:a16="http://schemas.microsoft.com/office/drawing/2014/main" id="{6156747A-A55C-8277-F2FF-CE6FE09DA4A4}"/>
              </a:ext>
            </a:extLst>
          </p:cNvPr>
          <p:cNvPicPr>
            <a:picLocks noChangeAspect="1"/>
          </p:cNvPicPr>
          <p:nvPr/>
        </p:nvPicPr>
        <p:blipFill>
          <a:blip r:embed="rId2"/>
          <a:stretch>
            <a:fillRect/>
          </a:stretch>
        </p:blipFill>
        <p:spPr>
          <a:xfrm>
            <a:off x="5043948" y="33962"/>
            <a:ext cx="7148051" cy="6824038"/>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434620408"/>
      </p:ext>
    </p:extLst>
  </p:cSld>
  <p:clrMapOvr>
    <a:masterClrMapping/>
  </p:clrMapOvr>
  <p:transition spd="slow">
    <p:wheel spokes="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B8605-1ADA-14C1-FC6C-AFACBCF5F095}"/>
              </a:ext>
            </a:extLst>
          </p:cNvPr>
          <p:cNvSpPr>
            <a:spLocks noGrp="1"/>
          </p:cNvSpPr>
          <p:nvPr>
            <p:ph type="title"/>
          </p:nvPr>
        </p:nvSpPr>
        <p:spPr>
          <a:xfrm>
            <a:off x="144033" y="176981"/>
            <a:ext cx="5531642" cy="786582"/>
          </a:xfrm>
        </p:spPr>
        <p:txBody>
          <a:bodyPr>
            <a:normAutofit fontScale="90000"/>
          </a:bodyPr>
          <a:lstStyle/>
          <a:p>
            <a:r>
              <a:rPr lang="en-US"/>
              <a:t>ETL Process in SSIS</a:t>
            </a:r>
          </a:p>
        </p:txBody>
      </p:sp>
      <p:sp>
        <p:nvSpPr>
          <p:cNvPr id="3" name="TextBox 2">
            <a:extLst>
              <a:ext uri="{FF2B5EF4-FFF2-40B4-BE49-F238E27FC236}">
                <a16:creationId xmlns:a16="http://schemas.microsoft.com/office/drawing/2014/main" id="{4A41834F-40A8-F1C6-2FC5-734D6D05974F}"/>
              </a:ext>
            </a:extLst>
          </p:cNvPr>
          <p:cNvSpPr txBox="1"/>
          <p:nvPr/>
        </p:nvSpPr>
        <p:spPr>
          <a:xfrm>
            <a:off x="1661651" y="2026066"/>
            <a:ext cx="3293807" cy="461665"/>
          </a:xfrm>
          <a:prstGeom prst="rect">
            <a:avLst/>
          </a:prstGeom>
          <a:noFill/>
        </p:spPr>
        <p:txBody>
          <a:bodyPr wrap="square" rtlCol="0">
            <a:spAutoFit/>
          </a:bodyPr>
          <a:lstStyle/>
          <a:p>
            <a:r>
              <a:rPr lang="en-US" sz="2400" b="1" err="1"/>
              <a:t>Dim_Branches</a:t>
            </a:r>
            <a:r>
              <a:rPr lang="en-US" sz="2400" b="1"/>
              <a:t> </a:t>
            </a:r>
          </a:p>
        </p:txBody>
      </p:sp>
      <p:sp>
        <p:nvSpPr>
          <p:cNvPr id="8" name="TextBox 7">
            <a:extLst>
              <a:ext uri="{FF2B5EF4-FFF2-40B4-BE49-F238E27FC236}">
                <a16:creationId xmlns:a16="http://schemas.microsoft.com/office/drawing/2014/main" id="{17DE807D-BD24-C186-117C-E413E3E17295}"/>
              </a:ext>
            </a:extLst>
          </p:cNvPr>
          <p:cNvSpPr txBox="1"/>
          <p:nvPr/>
        </p:nvSpPr>
        <p:spPr>
          <a:xfrm>
            <a:off x="8072284" y="2026066"/>
            <a:ext cx="3293807" cy="461665"/>
          </a:xfrm>
          <a:prstGeom prst="rect">
            <a:avLst/>
          </a:prstGeom>
          <a:noFill/>
        </p:spPr>
        <p:txBody>
          <a:bodyPr wrap="square" rtlCol="0">
            <a:spAutoFit/>
          </a:bodyPr>
          <a:lstStyle/>
          <a:p>
            <a:r>
              <a:rPr lang="en-US" sz="2400" b="1" err="1"/>
              <a:t>Dim_Customer</a:t>
            </a:r>
            <a:endParaRPr lang="en-US" sz="2400" b="1"/>
          </a:p>
        </p:txBody>
      </p:sp>
      <p:pic>
        <p:nvPicPr>
          <p:cNvPr id="10" name="Picture 9">
            <a:extLst>
              <a:ext uri="{FF2B5EF4-FFF2-40B4-BE49-F238E27FC236}">
                <a16:creationId xmlns:a16="http://schemas.microsoft.com/office/drawing/2014/main" id="{4FF62A61-2ABC-0D1C-97D2-85A5C514371C}"/>
              </a:ext>
            </a:extLst>
          </p:cNvPr>
          <p:cNvPicPr>
            <a:picLocks noChangeAspect="1"/>
          </p:cNvPicPr>
          <p:nvPr/>
        </p:nvPicPr>
        <p:blipFill>
          <a:blip r:embed="rId2"/>
          <a:stretch>
            <a:fillRect/>
          </a:stretch>
        </p:blipFill>
        <p:spPr>
          <a:xfrm>
            <a:off x="6263148" y="3032970"/>
            <a:ext cx="5928851" cy="2984372"/>
          </a:xfrm>
          <a:prstGeom prst="rect">
            <a:avLst/>
          </a:prstGeom>
        </p:spPr>
      </p:pic>
      <p:pic>
        <p:nvPicPr>
          <p:cNvPr id="13" name="Picture 12">
            <a:extLst>
              <a:ext uri="{FF2B5EF4-FFF2-40B4-BE49-F238E27FC236}">
                <a16:creationId xmlns:a16="http://schemas.microsoft.com/office/drawing/2014/main" id="{DCC3C1E1-2446-7D76-1B84-F0B48FD89545}"/>
              </a:ext>
            </a:extLst>
          </p:cNvPr>
          <p:cNvPicPr>
            <a:picLocks noChangeAspect="1"/>
          </p:cNvPicPr>
          <p:nvPr/>
        </p:nvPicPr>
        <p:blipFill>
          <a:blip r:embed="rId3"/>
          <a:stretch>
            <a:fillRect/>
          </a:stretch>
        </p:blipFill>
        <p:spPr>
          <a:xfrm>
            <a:off x="1" y="2955463"/>
            <a:ext cx="6059132" cy="3061879"/>
          </a:xfrm>
          <a:prstGeom prst="rect">
            <a:avLst/>
          </a:prstGeom>
        </p:spPr>
      </p:pic>
    </p:spTree>
    <p:extLst>
      <p:ext uri="{BB962C8B-B14F-4D97-AF65-F5344CB8AC3E}">
        <p14:creationId xmlns:p14="http://schemas.microsoft.com/office/powerpoint/2010/main" val="1947536231"/>
      </p:ext>
    </p:extLst>
  </p:cSld>
  <p:clrMapOvr>
    <a:masterClrMapping/>
  </p:clrMapOvr>
  <p:transition spd="slow">
    <p:wheel spokes="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41834F-40A8-F1C6-2FC5-734D6D05974F}"/>
              </a:ext>
            </a:extLst>
          </p:cNvPr>
          <p:cNvSpPr txBox="1"/>
          <p:nvPr/>
        </p:nvSpPr>
        <p:spPr>
          <a:xfrm>
            <a:off x="1602657" y="1749067"/>
            <a:ext cx="3293807" cy="461665"/>
          </a:xfrm>
          <a:prstGeom prst="rect">
            <a:avLst/>
          </a:prstGeom>
          <a:noFill/>
        </p:spPr>
        <p:txBody>
          <a:bodyPr wrap="square" rtlCol="0">
            <a:spAutoFit/>
          </a:bodyPr>
          <a:lstStyle/>
          <a:p>
            <a:r>
              <a:rPr lang="en-US" sz="2400" b="1" err="1"/>
              <a:t>Dim_Delivery</a:t>
            </a:r>
            <a:endParaRPr lang="en-US" sz="2400" b="1"/>
          </a:p>
        </p:txBody>
      </p:sp>
      <p:sp>
        <p:nvSpPr>
          <p:cNvPr id="8" name="TextBox 7">
            <a:extLst>
              <a:ext uri="{FF2B5EF4-FFF2-40B4-BE49-F238E27FC236}">
                <a16:creationId xmlns:a16="http://schemas.microsoft.com/office/drawing/2014/main" id="{17DE807D-BD24-C186-117C-E413E3E17295}"/>
              </a:ext>
            </a:extLst>
          </p:cNvPr>
          <p:cNvSpPr txBox="1"/>
          <p:nvPr/>
        </p:nvSpPr>
        <p:spPr>
          <a:xfrm>
            <a:off x="8042787" y="1749067"/>
            <a:ext cx="3293807" cy="461665"/>
          </a:xfrm>
          <a:prstGeom prst="rect">
            <a:avLst/>
          </a:prstGeom>
          <a:noFill/>
        </p:spPr>
        <p:txBody>
          <a:bodyPr wrap="square" rtlCol="0">
            <a:spAutoFit/>
          </a:bodyPr>
          <a:lstStyle/>
          <a:p>
            <a:r>
              <a:rPr lang="en-US" sz="2400" b="1" err="1"/>
              <a:t>Dim_Employee</a:t>
            </a:r>
            <a:endParaRPr lang="en-US" sz="2400" b="1"/>
          </a:p>
        </p:txBody>
      </p:sp>
      <p:pic>
        <p:nvPicPr>
          <p:cNvPr id="6" name="Picture 5">
            <a:extLst>
              <a:ext uri="{FF2B5EF4-FFF2-40B4-BE49-F238E27FC236}">
                <a16:creationId xmlns:a16="http://schemas.microsoft.com/office/drawing/2014/main" id="{1529BBEE-3FF1-F04B-F45C-B4B75AE54CA1}"/>
              </a:ext>
            </a:extLst>
          </p:cNvPr>
          <p:cNvPicPr>
            <a:picLocks noChangeAspect="1"/>
          </p:cNvPicPr>
          <p:nvPr/>
        </p:nvPicPr>
        <p:blipFill>
          <a:blip r:embed="rId2"/>
          <a:stretch>
            <a:fillRect/>
          </a:stretch>
        </p:blipFill>
        <p:spPr>
          <a:xfrm>
            <a:off x="0" y="2601693"/>
            <a:ext cx="6187976" cy="3006480"/>
          </a:xfrm>
          <a:prstGeom prst="rect">
            <a:avLst/>
          </a:prstGeom>
        </p:spPr>
      </p:pic>
      <p:pic>
        <p:nvPicPr>
          <p:cNvPr id="13" name="Picture 12">
            <a:extLst>
              <a:ext uri="{FF2B5EF4-FFF2-40B4-BE49-F238E27FC236}">
                <a16:creationId xmlns:a16="http://schemas.microsoft.com/office/drawing/2014/main" id="{38BB1CBB-FC7C-B1E6-8E92-45DF6A995FCB}"/>
              </a:ext>
            </a:extLst>
          </p:cNvPr>
          <p:cNvPicPr>
            <a:picLocks noChangeAspect="1"/>
          </p:cNvPicPr>
          <p:nvPr/>
        </p:nvPicPr>
        <p:blipFill>
          <a:blip r:embed="rId3"/>
          <a:stretch>
            <a:fillRect/>
          </a:stretch>
        </p:blipFill>
        <p:spPr>
          <a:xfrm>
            <a:off x="6526972" y="2601693"/>
            <a:ext cx="5665028" cy="3006480"/>
          </a:xfrm>
          <a:prstGeom prst="rect">
            <a:avLst/>
          </a:prstGeom>
        </p:spPr>
      </p:pic>
      <p:sp>
        <p:nvSpPr>
          <p:cNvPr id="9" name="Title 1">
            <a:extLst>
              <a:ext uri="{FF2B5EF4-FFF2-40B4-BE49-F238E27FC236}">
                <a16:creationId xmlns:a16="http://schemas.microsoft.com/office/drawing/2014/main" id="{F9A31029-7B2C-7251-1435-ABB412A2BB03}"/>
              </a:ext>
            </a:extLst>
          </p:cNvPr>
          <p:cNvSpPr>
            <a:spLocks noGrp="1"/>
          </p:cNvSpPr>
          <p:nvPr>
            <p:ph type="title"/>
          </p:nvPr>
        </p:nvSpPr>
        <p:spPr>
          <a:xfrm>
            <a:off x="1" y="72768"/>
            <a:ext cx="6331974" cy="1155427"/>
          </a:xfrm>
        </p:spPr>
        <p:txBody>
          <a:bodyPr vert="horz" lIns="91440" tIns="45720" rIns="91440" bIns="45720" rtlCol="0" anchor="b">
            <a:normAutofit/>
          </a:bodyPr>
          <a:lstStyle/>
          <a:p>
            <a:pPr algn="r"/>
            <a:r>
              <a:rPr lang="en-US" sz="6000"/>
              <a:t>ETL Process in SSIS</a:t>
            </a:r>
          </a:p>
        </p:txBody>
      </p:sp>
    </p:spTree>
    <p:extLst>
      <p:ext uri="{BB962C8B-B14F-4D97-AF65-F5344CB8AC3E}">
        <p14:creationId xmlns:p14="http://schemas.microsoft.com/office/powerpoint/2010/main" val="2459827111"/>
      </p:ext>
    </p:extLst>
  </p:cSld>
  <p:clrMapOvr>
    <a:masterClrMapping/>
  </p:clrMapOvr>
  <p:transition spd="slow">
    <p:wheel spokes="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41834F-40A8-F1C6-2FC5-734D6D05974F}"/>
              </a:ext>
            </a:extLst>
          </p:cNvPr>
          <p:cNvSpPr txBox="1"/>
          <p:nvPr/>
        </p:nvSpPr>
        <p:spPr>
          <a:xfrm>
            <a:off x="1661651" y="2026066"/>
            <a:ext cx="3293807" cy="523220"/>
          </a:xfrm>
          <a:prstGeom prst="rect">
            <a:avLst/>
          </a:prstGeom>
          <a:noFill/>
        </p:spPr>
        <p:txBody>
          <a:bodyPr wrap="square" rtlCol="0">
            <a:spAutoFit/>
          </a:bodyPr>
          <a:lstStyle/>
          <a:p>
            <a:r>
              <a:rPr lang="en-US" sz="2800" b="1" err="1"/>
              <a:t>Dim_payment</a:t>
            </a:r>
            <a:endParaRPr lang="en-US" sz="2800" b="1"/>
          </a:p>
        </p:txBody>
      </p:sp>
      <p:sp>
        <p:nvSpPr>
          <p:cNvPr id="8" name="TextBox 7">
            <a:extLst>
              <a:ext uri="{FF2B5EF4-FFF2-40B4-BE49-F238E27FC236}">
                <a16:creationId xmlns:a16="http://schemas.microsoft.com/office/drawing/2014/main" id="{17DE807D-BD24-C186-117C-E413E3E17295}"/>
              </a:ext>
            </a:extLst>
          </p:cNvPr>
          <p:cNvSpPr txBox="1"/>
          <p:nvPr/>
        </p:nvSpPr>
        <p:spPr>
          <a:xfrm>
            <a:off x="8072284" y="2026066"/>
            <a:ext cx="3293807" cy="461665"/>
          </a:xfrm>
          <a:prstGeom prst="rect">
            <a:avLst/>
          </a:prstGeom>
          <a:noFill/>
        </p:spPr>
        <p:txBody>
          <a:bodyPr wrap="square" rtlCol="0">
            <a:spAutoFit/>
          </a:bodyPr>
          <a:lstStyle/>
          <a:p>
            <a:r>
              <a:rPr lang="en-US" sz="2400" b="1" err="1"/>
              <a:t>Dim_promation</a:t>
            </a:r>
            <a:endParaRPr lang="en-US" sz="2400" b="1"/>
          </a:p>
        </p:txBody>
      </p:sp>
      <p:pic>
        <p:nvPicPr>
          <p:cNvPr id="6" name="Picture 5">
            <a:extLst>
              <a:ext uri="{FF2B5EF4-FFF2-40B4-BE49-F238E27FC236}">
                <a16:creationId xmlns:a16="http://schemas.microsoft.com/office/drawing/2014/main" id="{B63E89B1-C6FF-23AF-7483-BF80955BE737}"/>
              </a:ext>
            </a:extLst>
          </p:cNvPr>
          <p:cNvPicPr>
            <a:picLocks noChangeAspect="1"/>
          </p:cNvPicPr>
          <p:nvPr/>
        </p:nvPicPr>
        <p:blipFill>
          <a:blip r:embed="rId2"/>
          <a:stretch>
            <a:fillRect/>
          </a:stretch>
        </p:blipFill>
        <p:spPr>
          <a:xfrm>
            <a:off x="37040" y="2982853"/>
            <a:ext cx="5617605" cy="2551926"/>
          </a:xfrm>
          <a:prstGeom prst="rect">
            <a:avLst/>
          </a:prstGeom>
        </p:spPr>
      </p:pic>
      <p:pic>
        <p:nvPicPr>
          <p:cNvPr id="11" name="Picture 10">
            <a:extLst>
              <a:ext uri="{FF2B5EF4-FFF2-40B4-BE49-F238E27FC236}">
                <a16:creationId xmlns:a16="http://schemas.microsoft.com/office/drawing/2014/main" id="{BD7D76B7-087D-16CE-C859-15481399B413}"/>
              </a:ext>
            </a:extLst>
          </p:cNvPr>
          <p:cNvPicPr>
            <a:picLocks noChangeAspect="1"/>
          </p:cNvPicPr>
          <p:nvPr/>
        </p:nvPicPr>
        <p:blipFill>
          <a:blip r:embed="rId3"/>
          <a:stretch>
            <a:fillRect/>
          </a:stretch>
        </p:blipFill>
        <p:spPr>
          <a:xfrm>
            <a:off x="6191870" y="2982853"/>
            <a:ext cx="5963090" cy="2464217"/>
          </a:xfrm>
          <a:prstGeom prst="rect">
            <a:avLst/>
          </a:prstGeom>
        </p:spPr>
      </p:pic>
      <p:sp>
        <p:nvSpPr>
          <p:cNvPr id="9" name="Title 1">
            <a:extLst>
              <a:ext uri="{FF2B5EF4-FFF2-40B4-BE49-F238E27FC236}">
                <a16:creationId xmlns:a16="http://schemas.microsoft.com/office/drawing/2014/main" id="{203EA885-230E-5531-5DDF-7BA7849CAC7F}"/>
              </a:ext>
            </a:extLst>
          </p:cNvPr>
          <p:cNvSpPr>
            <a:spLocks noGrp="1"/>
          </p:cNvSpPr>
          <p:nvPr>
            <p:ph type="title"/>
          </p:nvPr>
        </p:nvSpPr>
        <p:spPr>
          <a:xfrm>
            <a:off x="0" y="72768"/>
            <a:ext cx="6381133" cy="1155427"/>
          </a:xfrm>
        </p:spPr>
        <p:txBody>
          <a:bodyPr vert="horz" lIns="91440" tIns="45720" rIns="91440" bIns="45720" rtlCol="0" anchor="b">
            <a:normAutofit/>
          </a:bodyPr>
          <a:lstStyle/>
          <a:p>
            <a:pPr algn="r"/>
            <a:r>
              <a:rPr lang="en-US" sz="6000"/>
              <a:t>ETL Process in SSIS</a:t>
            </a:r>
          </a:p>
        </p:txBody>
      </p:sp>
    </p:spTree>
    <p:extLst>
      <p:ext uri="{BB962C8B-B14F-4D97-AF65-F5344CB8AC3E}">
        <p14:creationId xmlns:p14="http://schemas.microsoft.com/office/powerpoint/2010/main" val="2885943733"/>
      </p:ext>
    </p:extLst>
  </p:cSld>
  <p:clrMapOvr>
    <a:masterClrMapping/>
  </p:clrMapOvr>
  <p:transition spd="slow">
    <p:wheel spokes="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41834F-40A8-F1C6-2FC5-734D6D05974F}"/>
              </a:ext>
            </a:extLst>
          </p:cNvPr>
          <p:cNvSpPr txBox="1"/>
          <p:nvPr/>
        </p:nvSpPr>
        <p:spPr>
          <a:xfrm>
            <a:off x="4709652" y="2172928"/>
            <a:ext cx="2310580" cy="563755"/>
          </a:xfrm>
          <a:prstGeom prst="rect">
            <a:avLst/>
          </a:prstGeom>
        </p:spPr>
        <p:txBody>
          <a:bodyPr vert="horz" lIns="91440" tIns="45720" rIns="91440" bIns="45720" rtlCol="0" anchor="t">
            <a:normAutofit/>
          </a:bodyPr>
          <a:lstStyle/>
          <a:p>
            <a:pPr algn="r">
              <a:spcBef>
                <a:spcPct val="20000"/>
              </a:spcBef>
              <a:spcAft>
                <a:spcPts val="600"/>
              </a:spcAft>
              <a:buClr>
                <a:schemeClr val="accent1">
                  <a:lumMod val="75000"/>
                </a:schemeClr>
              </a:buClr>
              <a:buSzPct val="145000"/>
            </a:pPr>
            <a:r>
              <a:rPr lang="en-US" sz="2800" b="1" err="1"/>
              <a:t>Dim_product</a:t>
            </a:r>
            <a:endParaRPr lang="en-US" sz="2800" b="1"/>
          </a:p>
        </p:txBody>
      </p:sp>
      <p:pic>
        <p:nvPicPr>
          <p:cNvPr id="5" name="Picture 4">
            <a:extLst>
              <a:ext uri="{FF2B5EF4-FFF2-40B4-BE49-F238E27FC236}">
                <a16:creationId xmlns:a16="http://schemas.microsoft.com/office/drawing/2014/main" id="{C167E6AD-C74C-0743-0203-868AF7F623B5}"/>
              </a:ext>
            </a:extLst>
          </p:cNvPr>
          <p:cNvPicPr>
            <a:picLocks noChangeAspect="1"/>
          </p:cNvPicPr>
          <p:nvPr/>
        </p:nvPicPr>
        <p:blipFill>
          <a:blip r:embed="rId2"/>
          <a:stretch>
            <a:fillRect/>
          </a:stretch>
        </p:blipFill>
        <p:spPr>
          <a:xfrm>
            <a:off x="2196206" y="3429000"/>
            <a:ext cx="7125035" cy="2725326"/>
          </a:xfrm>
          <a:prstGeom prst="rect">
            <a:avLst/>
          </a:prstGeom>
        </p:spPr>
      </p:pic>
      <p:sp>
        <p:nvSpPr>
          <p:cNvPr id="4" name="Title 1">
            <a:extLst>
              <a:ext uri="{FF2B5EF4-FFF2-40B4-BE49-F238E27FC236}">
                <a16:creationId xmlns:a16="http://schemas.microsoft.com/office/drawing/2014/main" id="{D0AB9A88-10E1-44FD-8A9A-C7E4A672D2BC}"/>
              </a:ext>
            </a:extLst>
          </p:cNvPr>
          <p:cNvSpPr txBox="1">
            <a:spLocks/>
          </p:cNvSpPr>
          <p:nvPr/>
        </p:nvSpPr>
        <p:spPr>
          <a:xfrm>
            <a:off x="1" y="72768"/>
            <a:ext cx="6331974" cy="115542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a:lstStyle>
          <a:p>
            <a:pPr algn="r"/>
            <a:r>
              <a:rPr lang="en-US" sz="6000"/>
              <a:t>ETL Process in SSIS</a:t>
            </a:r>
          </a:p>
        </p:txBody>
      </p:sp>
    </p:spTree>
    <p:extLst>
      <p:ext uri="{BB962C8B-B14F-4D97-AF65-F5344CB8AC3E}">
        <p14:creationId xmlns:p14="http://schemas.microsoft.com/office/powerpoint/2010/main" val="3839633413"/>
      </p:ext>
    </p:extLst>
  </p:cSld>
  <p:clrMapOvr>
    <a:masterClrMapping/>
  </p:clrMapOvr>
  <p:transition spd="slow">
    <p:wheel spokes="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B8605-1ADA-14C1-FC6C-AFACBCF5F095}"/>
              </a:ext>
            </a:extLst>
          </p:cNvPr>
          <p:cNvSpPr>
            <a:spLocks noGrp="1"/>
          </p:cNvSpPr>
          <p:nvPr>
            <p:ph type="title"/>
          </p:nvPr>
        </p:nvSpPr>
        <p:spPr>
          <a:xfrm>
            <a:off x="1" y="72768"/>
            <a:ext cx="6331974" cy="1155427"/>
          </a:xfrm>
        </p:spPr>
        <p:txBody>
          <a:bodyPr vert="horz" lIns="91440" tIns="45720" rIns="91440" bIns="45720" rtlCol="0" anchor="b">
            <a:normAutofit/>
          </a:bodyPr>
          <a:lstStyle/>
          <a:p>
            <a:pPr algn="r"/>
            <a:r>
              <a:rPr lang="en-US" sz="6000"/>
              <a:t>ETL Process in SSIS</a:t>
            </a:r>
          </a:p>
        </p:txBody>
      </p:sp>
      <p:sp>
        <p:nvSpPr>
          <p:cNvPr id="3" name="TextBox 2">
            <a:extLst>
              <a:ext uri="{FF2B5EF4-FFF2-40B4-BE49-F238E27FC236}">
                <a16:creationId xmlns:a16="http://schemas.microsoft.com/office/drawing/2014/main" id="{4A41834F-40A8-F1C6-2FC5-734D6D05974F}"/>
              </a:ext>
            </a:extLst>
          </p:cNvPr>
          <p:cNvSpPr txBox="1"/>
          <p:nvPr/>
        </p:nvSpPr>
        <p:spPr>
          <a:xfrm>
            <a:off x="4699818" y="1720645"/>
            <a:ext cx="1936955" cy="629265"/>
          </a:xfrm>
          <a:prstGeom prst="rect">
            <a:avLst/>
          </a:prstGeom>
        </p:spPr>
        <p:txBody>
          <a:bodyPr vert="horz" lIns="91440" tIns="45720" rIns="91440" bIns="45720" rtlCol="0" anchor="t">
            <a:normAutofit fontScale="92500"/>
          </a:bodyPr>
          <a:lstStyle/>
          <a:p>
            <a:pPr algn="r">
              <a:spcBef>
                <a:spcPct val="20000"/>
              </a:spcBef>
              <a:spcAft>
                <a:spcPts val="600"/>
              </a:spcAft>
              <a:buClr>
                <a:schemeClr val="accent1">
                  <a:lumMod val="75000"/>
                </a:schemeClr>
              </a:buClr>
              <a:buSzPct val="145000"/>
            </a:pPr>
            <a:r>
              <a:rPr lang="en-US" sz="3200" b="1"/>
              <a:t>Sales Fact</a:t>
            </a:r>
          </a:p>
        </p:txBody>
      </p:sp>
      <p:pic>
        <p:nvPicPr>
          <p:cNvPr id="6" name="Picture 5">
            <a:extLst>
              <a:ext uri="{FF2B5EF4-FFF2-40B4-BE49-F238E27FC236}">
                <a16:creationId xmlns:a16="http://schemas.microsoft.com/office/drawing/2014/main" id="{66A39A9F-1DD0-9315-8F6B-47AABE7D903C}"/>
              </a:ext>
            </a:extLst>
          </p:cNvPr>
          <p:cNvPicPr>
            <a:picLocks noChangeAspect="1"/>
          </p:cNvPicPr>
          <p:nvPr/>
        </p:nvPicPr>
        <p:blipFill>
          <a:blip r:embed="rId2"/>
          <a:stretch>
            <a:fillRect/>
          </a:stretch>
        </p:blipFill>
        <p:spPr>
          <a:xfrm>
            <a:off x="2370416" y="3179752"/>
            <a:ext cx="7175863" cy="2439793"/>
          </a:xfrm>
          <a:prstGeom prst="rect">
            <a:avLst/>
          </a:prstGeom>
        </p:spPr>
      </p:pic>
    </p:spTree>
    <p:extLst>
      <p:ext uri="{BB962C8B-B14F-4D97-AF65-F5344CB8AC3E}">
        <p14:creationId xmlns:p14="http://schemas.microsoft.com/office/powerpoint/2010/main" val="1333461862"/>
      </p:ext>
    </p:extLst>
  </p:cSld>
  <p:clrMapOvr>
    <a:masterClrMapping/>
  </p:clrMapOvr>
  <p:transition spd="slow">
    <p:wheel spokes="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CBF8C-BA47-AC50-ADAF-EAF11D930513}"/>
              </a:ext>
            </a:extLst>
          </p:cNvPr>
          <p:cNvSpPr>
            <a:spLocks noGrp="1"/>
          </p:cNvSpPr>
          <p:nvPr>
            <p:ph type="title"/>
          </p:nvPr>
        </p:nvSpPr>
        <p:spPr>
          <a:xfrm>
            <a:off x="180741" y="120763"/>
            <a:ext cx="8886884" cy="953669"/>
          </a:xfrm>
        </p:spPr>
        <p:txBody>
          <a:bodyPr/>
          <a:lstStyle/>
          <a:p>
            <a:r>
              <a:rPr lang="en-US"/>
              <a:t>Date in FACT</a:t>
            </a:r>
          </a:p>
        </p:txBody>
      </p:sp>
      <p:pic>
        <p:nvPicPr>
          <p:cNvPr id="5" name="Picture 4">
            <a:extLst>
              <a:ext uri="{FF2B5EF4-FFF2-40B4-BE49-F238E27FC236}">
                <a16:creationId xmlns:a16="http://schemas.microsoft.com/office/drawing/2014/main" id="{6E1B7DE3-2D93-91EF-B69D-574EEDF7667C}"/>
              </a:ext>
            </a:extLst>
          </p:cNvPr>
          <p:cNvPicPr>
            <a:picLocks noChangeAspect="1"/>
          </p:cNvPicPr>
          <p:nvPr/>
        </p:nvPicPr>
        <p:blipFill>
          <a:blip r:embed="rId2"/>
          <a:stretch>
            <a:fillRect/>
          </a:stretch>
        </p:blipFill>
        <p:spPr>
          <a:xfrm>
            <a:off x="1433071" y="1652372"/>
            <a:ext cx="9647756" cy="1988992"/>
          </a:xfrm>
          <a:prstGeom prst="rect">
            <a:avLst/>
          </a:prstGeom>
        </p:spPr>
      </p:pic>
      <p:pic>
        <p:nvPicPr>
          <p:cNvPr id="7" name="Picture 6">
            <a:extLst>
              <a:ext uri="{FF2B5EF4-FFF2-40B4-BE49-F238E27FC236}">
                <a16:creationId xmlns:a16="http://schemas.microsoft.com/office/drawing/2014/main" id="{9C20430B-263F-F909-4DE2-47228CB07495}"/>
              </a:ext>
            </a:extLst>
          </p:cNvPr>
          <p:cNvPicPr>
            <a:picLocks noChangeAspect="1"/>
          </p:cNvPicPr>
          <p:nvPr/>
        </p:nvPicPr>
        <p:blipFill>
          <a:blip r:embed="rId3"/>
          <a:stretch>
            <a:fillRect/>
          </a:stretch>
        </p:blipFill>
        <p:spPr>
          <a:xfrm>
            <a:off x="1433071" y="3931070"/>
            <a:ext cx="9647756" cy="2263765"/>
          </a:xfrm>
          <a:prstGeom prst="rect">
            <a:avLst/>
          </a:prstGeom>
        </p:spPr>
      </p:pic>
    </p:spTree>
    <p:extLst>
      <p:ext uri="{BB962C8B-B14F-4D97-AF65-F5344CB8AC3E}">
        <p14:creationId xmlns:p14="http://schemas.microsoft.com/office/powerpoint/2010/main" val="3139458390"/>
      </p:ext>
    </p:extLst>
  </p:cSld>
  <p:clrMapOvr>
    <a:masterClrMapping/>
  </p:clrMapOvr>
  <p:transition spd="slow">
    <p:wheel spokes="1"/>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DE7E74-35B3-1CD2-01AE-422CE47F359D}"/>
              </a:ext>
            </a:extLst>
          </p:cNvPr>
          <p:cNvPicPr>
            <a:picLocks noChangeAspect="1"/>
          </p:cNvPicPr>
          <p:nvPr/>
        </p:nvPicPr>
        <p:blipFill>
          <a:blip r:embed="rId2"/>
          <a:stretch>
            <a:fillRect/>
          </a:stretch>
        </p:blipFill>
        <p:spPr>
          <a:xfrm>
            <a:off x="324465" y="162667"/>
            <a:ext cx="11582400" cy="6554924"/>
          </a:xfrm>
          <a:prstGeom prst="rect">
            <a:avLst/>
          </a:prstGeom>
        </p:spPr>
      </p:pic>
    </p:spTree>
    <p:extLst>
      <p:ext uri="{BB962C8B-B14F-4D97-AF65-F5344CB8AC3E}">
        <p14:creationId xmlns:p14="http://schemas.microsoft.com/office/powerpoint/2010/main" val="3103323567"/>
      </p:ext>
    </p:extLst>
  </p:cSld>
  <p:clrMapOvr>
    <a:masterClrMapping/>
  </p:clrMapOvr>
  <p:transition spd="slow">
    <p:wheel spokes="1"/>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41ED5F-8483-6253-10BA-A619B7993230}"/>
              </a:ext>
            </a:extLst>
          </p:cNvPr>
          <p:cNvPicPr>
            <a:picLocks noChangeAspect="1"/>
          </p:cNvPicPr>
          <p:nvPr/>
        </p:nvPicPr>
        <p:blipFill>
          <a:blip r:embed="rId2"/>
          <a:stretch>
            <a:fillRect/>
          </a:stretch>
        </p:blipFill>
        <p:spPr>
          <a:xfrm>
            <a:off x="308113" y="192668"/>
            <a:ext cx="11600389" cy="6486427"/>
          </a:xfrm>
          <a:prstGeom prst="rect">
            <a:avLst/>
          </a:prstGeom>
        </p:spPr>
      </p:pic>
    </p:spTree>
    <p:extLst>
      <p:ext uri="{BB962C8B-B14F-4D97-AF65-F5344CB8AC3E}">
        <p14:creationId xmlns:p14="http://schemas.microsoft.com/office/powerpoint/2010/main" val="197163909"/>
      </p:ext>
    </p:extLst>
  </p:cSld>
  <p:clrMapOvr>
    <a:masterClrMapping/>
  </p:clrMapOvr>
  <p:transition spd="slow">
    <p:wheel spokes="1"/>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64A038-F31D-7512-FB19-6F75B20E1E68}"/>
              </a:ext>
            </a:extLst>
          </p:cNvPr>
          <p:cNvPicPr>
            <a:picLocks noChangeAspect="1"/>
          </p:cNvPicPr>
          <p:nvPr/>
        </p:nvPicPr>
        <p:blipFill>
          <a:blip r:embed="rId2"/>
          <a:stretch>
            <a:fillRect/>
          </a:stretch>
        </p:blipFill>
        <p:spPr>
          <a:xfrm>
            <a:off x="228600" y="126107"/>
            <a:ext cx="11748052" cy="6598342"/>
          </a:xfrm>
          <a:prstGeom prst="rect">
            <a:avLst/>
          </a:prstGeom>
        </p:spPr>
      </p:pic>
    </p:spTree>
    <p:extLst>
      <p:ext uri="{BB962C8B-B14F-4D97-AF65-F5344CB8AC3E}">
        <p14:creationId xmlns:p14="http://schemas.microsoft.com/office/powerpoint/2010/main" val="3317276661"/>
      </p:ext>
    </p:extLst>
  </p:cSld>
  <p:clrMapOvr>
    <a:masterClrMapping/>
  </p:clrMapOvr>
  <p:transition spd="slow">
    <p:wheel spokes="1"/>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D4E11C7-7BD5-4045-AC27-3F529BEC73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FA3CA9EB-9DD6-5B73-CB0D-C08260AA3A6C}"/>
              </a:ext>
            </a:extLst>
          </p:cNvPr>
          <p:cNvSpPr>
            <a:spLocks noGrp="1"/>
          </p:cNvSpPr>
          <p:nvPr>
            <p:ph type="title"/>
          </p:nvPr>
        </p:nvSpPr>
        <p:spPr>
          <a:xfrm>
            <a:off x="838200" y="1115786"/>
            <a:ext cx="3473851" cy="4626428"/>
          </a:xfrm>
          <a:effectLst/>
        </p:spPr>
        <p:txBody>
          <a:bodyPr anchor="ctr">
            <a:normAutofit/>
          </a:bodyPr>
          <a:lstStyle/>
          <a:p>
            <a:pPr algn="r"/>
            <a:r>
              <a:rPr lang="en-US" sz="4000">
                <a:solidFill>
                  <a:schemeClr val="tx1">
                    <a:lumMod val="95000"/>
                  </a:schemeClr>
                </a:solidFill>
              </a:rPr>
              <a:t>Team</a:t>
            </a:r>
          </a:p>
        </p:txBody>
      </p:sp>
      <p:cxnSp>
        <p:nvCxnSpPr>
          <p:cNvPr id="10" name="Straight Connector 9">
            <a:extLst>
              <a:ext uri="{FF2B5EF4-FFF2-40B4-BE49-F238E27FC236}">
                <a16:creationId xmlns:a16="http://schemas.microsoft.com/office/drawing/2014/main" id="{21FCCE20-1E4F-44FF-87B4-379D391A2D1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32907"/>
            <a:ext cx="0" cy="2792186"/>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591384E-EE56-7DCB-70AB-7D52878634F5}"/>
              </a:ext>
            </a:extLst>
          </p:cNvPr>
          <p:cNvSpPr>
            <a:spLocks noGrp="1"/>
          </p:cNvSpPr>
          <p:nvPr>
            <p:ph idx="1"/>
          </p:nvPr>
        </p:nvSpPr>
        <p:spPr>
          <a:xfrm>
            <a:off x="4996543" y="1115786"/>
            <a:ext cx="5713790" cy="4626428"/>
          </a:xfrm>
        </p:spPr>
        <p:txBody>
          <a:bodyPr anchor="ctr">
            <a:normAutofit/>
          </a:bodyPr>
          <a:lstStyle/>
          <a:p>
            <a:r>
              <a:rPr lang="en-US" sz="2000">
                <a:solidFill>
                  <a:schemeClr val="tx1">
                    <a:lumMod val="95000"/>
                  </a:schemeClr>
                </a:solidFill>
              </a:rPr>
              <a:t>Youssef Azam Mahfouz</a:t>
            </a:r>
          </a:p>
          <a:p>
            <a:r>
              <a:rPr lang="en-US" sz="2000">
                <a:solidFill>
                  <a:schemeClr val="tx1">
                    <a:lumMod val="95000"/>
                  </a:schemeClr>
                </a:solidFill>
              </a:rPr>
              <a:t>Mostafa Gamal Arafa</a:t>
            </a:r>
            <a:endParaRPr lang="ar-EG" sz="2000">
              <a:solidFill>
                <a:schemeClr val="tx1">
                  <a:lumMod val="95000"/>
                </a:schemeClr>
              </a:solidFill>
            </a:endParaRPr>
          </a:p>
          <a:p>
            <a:r>
              <a:rPr lang="en-US" sz="2000" err="1">
                <a:solidFill>
                  <a:schemeClr val="tx1">
                    <a:lumMod val="95000"/>
                  </a:schemeClr>
                </a:solidFill>
              </a:rPr>
              <a:t>Menna</a:t>
            </a:r>
            <a:r>
              <a:rPr lang="en-US" sz="2000">
                <a:solidFill>
                  <a:schemeClr val="tx1">
                    <a:lumMod val="95000"/>
                  </a:schemeClr>
                </a:solidFill>
              </a:rPr>
              <a:t> Mostafa Salah</a:t>
            </a:r>
            <a:endParaRPr lang="ar-EG" sz="2000">
              <a:solidFill>
                <a:schemeClr val="tx1">
                  <a:lumMod val="95000"/>
                </a:schemeClr>
              </a:solidFill>
            </a:endParaRPr>
          </a:p>
          <a:p>
            <a:r>
              <a:rPr lang="en-US" sz="2000">
                <a:solidFill>
                  <a:schemeClr val="tx1">
                    <a:lumMod val="95000"/>
                  </a:schemeClr>
                </a:solidFill>
              </a:rPr>
              <a:t>Maryam </a:t>
            </a:r>
            <a:r>
              <a:rPr lang="en-US" sz="2000" err="1">
                <a:solidFill>
                  <a:schemeClr val="tx1">
                    <a:lumMod val="95000"/>
                  </a:schemeClr>
                </a:solidFill>
              </a:rPr>
              <a:t>omar</a:t>
            </a:r>
            <a:r>
              <a:rPr lang="en-US" sz="2000">
                <a:solidFill>
                  <a:schemeClr val="tx1">
                    <a:lumMod val="95000"/>
                  </a:schemeClr>
                </a:solidFill>
              </a:rPr>
              <a:t> </a:t>
            </a:r>
            <a:r>
              <a:rPr lang="en-US" sz="2000" err="1">
                <a:solidFill>
                  <a:schemeClr val="tx1">
                    <a:lumMod val="95000"/>
                  </a:schemeClr>
                </a:solidFill>
              </a:rPr>
              <a:t>ahmed</a:t>
            </a:r>
            <a:endParaRPr lang="ar-EG" sz="2000">
              <a:solidFill>
                <a:schemeClr val="tx1">
                  <a:lumMod val="95000"/>
                </a:schemeClr>
              </a:solidFill>
            </a:endParaRPr>
          </a:p>
          <a:p>
            <a:r>
              <a:rPr lang="en-US" sz="2000">
                <a:solidFill>
                  <a:schemeClr val="tx1">
                    <a:lumMod val="95000"/>
                  </a:schemeClr>
                </a:solidFill>
              </a:rPr>
              <a:t>Hossam Ahmed Ali</a:t>
            </a:r>
          </a:p>
        </p:txBody>
      </p:sp>
    </p:spTree>
    <p:extLst>
      <p:ext uri="{BB962C8B-B14F-4D97-AF65-F5344CB8AC3E}">
        <p14:creationId xmlns:p14="http://schemas.microsoft.com/office/powerpoint/2010/main" val="1547734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5C78A-AE9C-7D9B-E7C6-020E91FB4E68}"/>
              </a:ext>
            </a:extLst>
          </p:cNvPr>
          <p:cNvSpPr>
            <a:spLocks noGrp="1"/>
          </p:cNvSpPr>
          <p:nvPr>
            <p:ph type="title"/>
          </p:nvPr>
        </p:nvSpPr>
        <p:spPr/>
        <p:txBody>
          <a:bodyPr/>
          <a:lstStyle/>
          <a:p>
            <a:r>
              <a:rPr lang="ar-SA" dirty="0" err="1"/>
              <a:t>Introduction</a:t>
            </a:r>
            <a:r>
              <a:rPr lang="ar-SA" dirty="0"/>
              <a:t> </a:t>
            </a:r>
            <a:r>
              <a:rPr lang="ar-SA" dirty="0" err="1"/>
              <a:t>of</a:t>
            </a:r>
            <a:r>
              <a:rPr lang="ar-SA" dirty="0"/>
              <a:t> Cloud </a:t>
            </a:r>
            <a:endParaRPr lang="en-US" dirty="0"/>
          </a:p>
        </p:txBody>
      </p:sp>
      <p:sp>
        <p:nvSpPr>
          <p:cNvPr id="3" name="Content Placeholder 2">
            <a:extLst>
              <a:ext uri="{FF2B5EF4-FFF2-40B4-BE49-F238E27FC236}">
                <a16:creationId xmlns:a16="http://schemas.microsoft.com/office/drawing/2014/main" id="{8CD33BC3-2EAD-314F-7F09-7D8ABACDF9DB}"/>
              </a:ext>
            </a:extLst>
          </p:cNvPr>
          <p:cNvSpPr>
            <a:spLocks noGrp="1"/>
          </p:cNvSpPr>
          <p:nvPr>
            <p:ph idx="1"/>
          </p:nvPr>
        </p:nvSpPr>
        <p:spPr>
          <a:xfrm>
            <a:off x="1120000" y="1800225"/>
            <a:ext cx="10233800" cy="4376738"/>
          </a:xfrm>
        </p:spPr>
        <p:txBody>
          <a:bodyPr>
            <a:normAutofit fontScale="85000" lnSpcReduction="10000"/>
          </a:bodyPr>
          <a:lstStyle/>
          <a:p>
            <a:r>
              <a:rPr lang="en-US" sz="2700" dirty="0">
                <a:solidFill>
                  <a:schemeClr val="tx1"/>
                </a:solidFill>
                <a:latin typeface="Andalus" panose="02020603050405020304" pitchFamily="18" charset="-78"/>
                <a:cs typeface="Andalus" panose="02020603050405020304" pitchFamily="18" charset="-78"/>
              </a:rPr>
              <a:t>The Supermarket Management System Database project focuses on leveraging Azure to create an efficient and scalable data management system that supports various supermarket operations. </a:t>
            </a:r>
          </a:p>
          <a:p>
            <a:r>
              <a:rPr lang="en-US" sz="2700" dirty="0">
                <a:solidFill>
                  <a:schemeClr val="tx1"/>
                </a:solidFill>
                <a:latin typeface="Andalus" panose="02020603050405020304" pitchFamily="18" charset="-78"/>
                <a:cs typeface="Andalus" panose="02020603050405020304" pitchFamily="18" charset="-78"/>
              </a:rPr>
              <a:t>This system is designed to manage key data such as inventory levels, sales transactions, and customer relationships, allowing for optimized decision-making through data-driven insights. </a:t>
            </a:r>
          </a:p>
          <a:p>
            <a:r>
              <a:rPr lang="en-US" sz="2700" dirty="0">
                <a:solidFill>
                  <a:schemeClr val="tx1"/>
                </a:solidFill>
                <a:latin typeface="Andalus" panose="02020603050405020304" pitchFamily="18" charset="-78"/>
                <a:cs typeface="Andalus" panose="02020603050405020304" pitchFamily="18" charset="-78"/>
              </a:rPr>
              <a:t>The use of advanced analytics and reporting tools further supports business strategies by providing accurate, real-time information.</a:t>
            </a:r>
          </a:p>
          <a:p>
            <a:r>
              <a:rPr lang="en-US" sz="2700" dirty="0">
                <a:solidFill>
                  <a:schemeClr val="tx1"/>
                </a:solidFill>
                <a:latin typeface="Andalus" panose="02020603050405020304" pitchFamily="18" charset="-78"/>
                <a:cs typeface="Andalus" panose="02020603050405020304" pitchFamily="18" charset="-78"/>
              </a:rPr>
              <a:t>By migrating to Azure, this project ensures a robust, cloud-based infrastructure capable of handling large volumes of data with high performance. </a:t>
            </a:r>
          </a:p>
          <a:p>
            <a:r>
              <a:rPr lang="en-US" sz="2700" dirty="0">
                <a:solidFill>
                  <a:schemeClr val="tx1"/>
                </a:solidFill>
                <a:latin typeface="Andalus" panose="02020603050405020304" pitchFamily="18" charset="-78"/>
                <a:cs typeface="Andalus" panose="02020603050405020304" pitchFamily="18" charset="-78"/>
              </a:rPr>
              <a:t>Services like Azure SQL Database provide the foundation for storing and managing data, while processes such as CSV data extraction enable flexibility in handling and analyzing data outside of the cloud environment</a:t>
            </a:r>
            <a:r>
              <a:rPr lang="en-US" sz="3200" b="1" dirty="0">
                <a:solidFill>
                  <a:schemeClr val="accent2">
                    <a:lumMod val="60000"/>
                    <a:lumOff val="40000"/>
                  </a:schemeClr>
                </a:solidFill>
                <a:latin typeface="Andalus" panose="02020603050405020304" pitchFamily="18" charset="-78"/>
                <a:cs typeface="Andalus" panose="02020603050405020304" pitchFamily="18" charset="-78"/>
              </a:rPr>
              <a:t>.</a:t>
            </a:r>
            <a:endParaRPr lang="en-US" sz="2000" dirty="0">
              <a:latin typeface="Andalus" panose="02020603050405020304" pitchFamily="18" charset="-78"/>
              <a:cs typeface="Andalus" panose="02020603050405020304" pitchFamily="18" charset="-78"/>
            </a:endParaRPr>
          </a:p>
        </p:txBody>
      </p:sp>
    </p:spTree>
    <p:extLst>
      <p:ext uri="{BB962C8B-B14F-4D97-AF65-F5344CB8AC3E}">
        <p14:creationId xmlns:p14="http://schemas.microsoft.com/office/powerpoint/2010/main" val="11494168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79B2D-5AF5-49A0-B133-B79D33AE2C14}"/>
              </a:ext>
            </a:extLst>
          </p:cNvPr>
          <p:cNvSpPr>
            <a:spLocks noGrp="1"/>
          </p:cNvSpPr>
          <p:nvPr>
            <p:ph type="title"/>
          </p:nvPr>
        </p:nvSpPr>
        <p:spPr/>
        <p:txBody>
          <a:bodyPr/>
          <a:lstStyle/>
          <a:p>
            <a:r>
              <a:rPr lang="ar-SA" dirty="0" err="1"/>
              <a:t>Azure</a:t>
            </a:r>
            <a:r>
              <a:rPr lang="en-US" dirty="0"/>
              <a:t> Goals</a:t>
            </a:r>
          </a:p>
        </p:txBody>
      </p:sp>
      <p:sp>
        <p:nvSpPr>
          <p:cNvPr id="3" name="Content Placeholder 2">
            <a:extLst>
              <a:ext uri="{FF2B5EF4-FFF2-40B4-BE49-F238E27FC236}">
                <a16:creationId xmlns:a16="http://schemas.microsoft.com/office/drawing/2014/main" id="{49690636-FBFD-4E3B-81DC-5D124029C14F}"/>
              </a:ext>
            </a:extLst>
          </p:cNvPr>
          <p:cNvSpPr>
            <a:spLocks noGrp="1"/>
          </p:cNvSpPr>
          <p:nvPr>
            <p:ph idx="1"/>
          </p:nvPr>
        </p:nvSpPr>
        <p:spPr/>
        <p:txBody>
          <a:bodyPr>
            <a:normAutofit/>
          </a:bodyPr>
          <a:lstStyle/>
          <a:p>
            <a:r>
              <a:rPr lang="en-US" sz="2300" dirty="0">
                <a:latin typeface="Andalus" panose="02020603050405020304" pitchFamily="18" charset="-78"/>
                <a:cs typeface="Andalus" panose="02020603050405020304" pitchFamily="18" charset="-78"/>
              </a:rPr>
              <a:t>1. Migrate Database to Azure SQL: Successfully transfer the existing schema and data from the local environment to Azure SQL Database, ensuring compatibility with Azure's cloud architecture. The database must meet the supermarket's growing demands for scalability, availability, and security. By migrating to Azure, the database benefits from cloud-native capabilities like automated backups, high availability, and integration with other Azure services.</a:t>
            </a:r>
          </a:p>
          <a:p>
            <a:r>
              <a:rPr lang="en-US" sz="2300" dirty="0">
                <a:latin typeface="Andalus" panose="02020603050405020304" pitchFamily="18" charset="-78"/>
                <a:cs typeface="Andalus" panose="02020603050405020304" pitchFamily="18" charset="-78"/>
              </a:rPr>
              <a:t>2. Gather Business Information: Collaborate with stakeholders to identify and understand key business questions and objectives. This stage focuses on translating these business needs into actionable data requirements that will shape the data models, reports, and analytics developed throughout the project. Examples include tracking sales trends, optimizing inventory restocking, and analyzing customer purchasing behavior.</a:t>
            </a:r>
          </a:p>
        </p:txBody>
      </p:sp>
    </p:spTree>
    <p:extLst>
      <p:ext uri="{BB962C8B-B14F-4D97-AF65-F5344CB8AC3E}">
        <p14:creationId xmlns:p14="http://schemas.microsoft.com/office/powerpoint/2010/main" val="20170769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E886C-CABE-4FBC-AEEA-D5C36BDE6CD4}"/>
              </a:ext>
            </a:extLst>
          </p:cNvPr>
          <p:cNvSpPr>
            <a:spLocks noGrp="1"/>
          </p:cNvSpPr>
          <p:nvPr>
            <p:ph type="title"/>
          </p:nvPr>
        </p:nvSpPr>
        <p:spPr/>
        <p:txBody>
          <a:bodyPr/>
          <a:lstStyle/>
          <a:p>
            <a:r>
              <a:rPr lang="ar-SA" dirty="0" err="1"/>
              <a:t>Azure</a:t>
            </a:r>
            <a:r>
              <a:rPr lang="ar-SA" dirty="0"/>
              <a:t> </a:t>
            </a:r>
            <a:r>
              <a:rPr lang="en-US" dirty="0"/>
              <a:t>Goals</a:t>
            </a:r>
          </a:p>
        </p:txBody>
      </p:sp>
      <p:sp>
        <p:nvSpPr>
          <p:cNvPr id="3" name="Content Placeholder 2">
            <a:extLst>
              <a:ext uri="{FF2B5EF4-FFF2-40B4-BE49-F238E27FC236}">
                <a16:creationId xmlns:a16="http://schemas.microsoft.com/office/drawing/2014/main" id="{00E91D89-87C8-4660-B54A-17B586AECBB5}"/>
              </a:ext>
            </a:extLst>
          </p:cNvPr>
          <p:cNvSpPr>
            <a:spLocks noGrp="1"/>
          </p:cNvSpPr>
          <p:nvPr>
            <p:ph idx="1"/>
          </p:nvPr>
        </p:nvSpPr>
        <p:spPr/>
        <p:txBody>
          <a:bodyPr>
            <a:normAutofit/>
          </a:bodyPr>
          <a:lstStyle/>
          <a:p>
            <a:r>
              <a:rPr lang="en-US" sz="2300" dirty="0">
                <a:latin typeface="Andalus" panose="02020603050405020304" pitchFamily="18" charset="-78"/>
                <a:cs typeface="Andalus" panose="02020603050405020304" pitchFamily="18" charset="-78"/>
              </a:rPr>
              <a:t>3. Data Model Optimization: Develop and optimize a data model tailored for cloud performance on Azure SQL Database. This involves ensuring that the database structure supports high efficiency in querying and data retrieval, leveraging partitioning, indexing, and other optimization techniques to ensure the system can handle large-scale queries and deliver real-time results in a cloud environment.</a:t>
            </a:r>
          </a:p>
          <a:p>
            <a:r>
              <a:rPr lang="en-US" sz="2300" dirty="0">
                <a:latin typeface="Andalus" panose="02020603050405020304" pitchFamily="18" charset="-78"/>
                <a:cs typeface="Andalus" panose="02020603050405020304" pitchFamily="18" charset="-78"/>
              </a:rPr>
              <a:t>4. Data Warehouse on Azure: Design and implement a comprehensive data warehouse hosted on Azure, which serves as the central repository for all supermarket data. This warehouse enables cross-functional reporting and analysis, combining data from various operational systems such as inventory, sales, and customer management, ensuring data consistency and integrity</a:t>
            </a:r>
          </a:p>
        </p:txBody>
      </p:sp>
    </p:spTree>
    <p:extLst>
      <p:ext uri="{BB962C8B-B14F-4D97-AF65-F5344CB8AC3E}">
        <p14:creationId xmlns:p14="http://schemas.microsoft.com/office/powerpoint/2010/main" val="13319480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531AF-6B08-4661-8498-22D7C7BBED27}"/>
              </a:ext>
            </a:extLst>
          </p:cNvPr>
          <p:cNvSpPr>
            <a:spLocks noGrp="1"/>
          </p:cNvSpPr>
          <p:nvPr>
            <p:ph type="title"/>
          </p:nvPr>
        </p:nvSpPr>
        <p:spPr/>
        <p:txBody>
          <a:bodyPr/>
          <a:lstStyle/>
          <a:p>
            <a:r>
              <a:rPr lang="ar-SA" dirty="0" err="1"/>
              <a:t>Azure</a:t>
            </a:r>
            <a:r>
              <a:rPr lang="en-US" dirty="0"/>
              <a:t> Goals</a:t>
            </a:r>
          </a:p>
        </p:txBody>
      </p:sp>
      <p:sp>
        <p:nvSpPr>
          <p:cNvPr id="3" name="Content Placeholder 2">
            <a:extLst>
              <a:ext uri="{FF2B5EF4-FFF2-40B4-BE49-F238E27FC236}">
                <a16:creationId xmlns:a16="http://schemas.microsoft.com/office/drawing/2014/main" id="{409C4AC6-B4BB-4EF5-8BFE-64AD449BF2D9}"/>
              </a:ext>
            </a:extLst>
          </p:cNvPr>
          <p:cNvSpPr>
            <a:spLocks noGrp="1"/>
          </p:cNvSpPr>
          <p:nvPr>
            <p:ph idx="1"/>
          </p:nvPr>
        </p:nvSpPr>
        <p:spPr/>
        <p:txBody>
          <a:bodyPr>
            <a:normAutofit/>
          </a:bodyPr>
          <a:lstStyle/>
          <a:p>
            <a:r>
              <a:rPr lang="en-US" sz="2300" dirty="0">
                <a:latin typeface="Andalus" panose="02020603050405020304" pitchFamily="18" charset="-78"/>
                <a:cs typeface="Andalus" panose="02020603050405020304" pitchFamily="18" charset="-78"/>
              </a:rPr>
              <a:t>5. ETL with SSIS &amp; Azure: Use SQL Server Integration Services (SSIS) in conjunction with Azure to design and implement efficient ETL (Extract, Transform, Load) processes. These processes are responsible for importing data into the data warehouse from different sources, including real-time data from the Azure database. This ensures that the data warehouse remains up-to-date with the latest transactional data and is ready for analysis and reporting.</a:t>
            </a:r>
          </a:p>
          <a:p>
            <a:r>
              <a:rPr lang="en-US" sz="2300" dirty="0">
                <a:latin typeface="Andalus" panose="02020603050405020304" pitchFamily="18" charset="-78"/>
                <a:cs typeface="Andalus" panose="02020603050405020304" pitchFamily="18" charset="-78"/>
              </a:rPr>
              <a:t>6. Extract Data to CSV: Extract data from the Azure SQL Database into CSV files for additional analysis, sharing, and backups. This allows flexibility, as the data can be used in various external tools for further manipulation and insights. CSV extraction also helps in archiving historical data, providing easy access to past records while ensuring that the operational database remains lean and efficient.</a:t>
            </a:r>
          </a:p>
        </p:txBody>
      </p:sp>
    </p:spTree>
    <p:extLst>
      <p:ext uri="{BB962C8B-B14F-4D97-AF65-F5344CB8AC3E}">
        <p14:creationId xmlns:p14="http://schemas.microsoft.com/office/powerpoint/2010/main" val="18212275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01D1B-5862-0DDA-1F3F-7AD35B661566}"/>
              </a:ext>
            </a:extLst>
          </p:cNvPr>
          <p:cNvSpPr>
            <a:spLocks noGrp="1"/>
          </p:cNvSpPr>
          <p:nvPr>
            <p:ph type="title"/>
          </p:nvPr>
        </p:nvSpPr>
        <p:spPr/>
        <p:txBody>
          <a:bodyPr>
            <a:normAutofit/>
          </a:bodyPr>
          <a:lstStyle/>
          <a:p>
            <a:r>
              <a:rPr lang="en-US" sz="4000" err="1"/>
              <a:t>DataBase</a:t>
            </a:r>
            <a:r>
              <a:rPr lang="en-US" sz="4000"/>
              <a:t> Creation :</a:t>
            </a:r>
            <a:br>
              <a:rPr lang="en-US" sz="4000"/>
            </a:br>
            <a:r>
              <a:rPr lang="en-US" sz="1200"/>
              <a:t>Ensure: connectivity method  (public-end point)</a:t>
            </a:r>
          </a:p>
        </p:txBody>
      </p:sp>
      <p:pic>
        <p:nvPicPr>
          <p:cNvPr id="5" name="Content Placeholder 4" descr="A screenshot of a computer&#10;&#10;Description automatically generated">
            <a:extLst>
              <a:ext uri="{FF2B5EF4-FFF2-40B4-BE49-F238E27FC236}">
                <a16:creationId xmlns:a16="http://schemas.microsoft.com/office/drawing/2014/main" id="{77045860-CEEB-3F27-E419-99EDFEBB8D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514023"/>
            <a:ext cx="10704686" cy="5343977"/>
          </a:xfrm>
        </p:spPr>
      </p:pic>
    </p:spTree>
    <p:extLst>
      <p:ext uri="{BB962C8B-B14F-4D97-AF65-F5344CB8AC3E}">
        <p14:creationId xmlns:p14="http://schemas.microsoft.com/office/powerpoint/2010/main" val="18617594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66E22-C14C-737A-2EA0-5E3A9F171146}"/>
              </a:ext>
            </a:extLst>
          </p:cNvPr>
          <p:cNvSpPr>
            <a:spLocks noGrp="1"/>
          </p:cNvSpPr>
          <p:nvPr>
            <p:ph type="title"/>
          </p:nvPr>
        </p:nvSpPr>
        <p:spPr>
          <a:xfrm>
            <a:off x="76200" y="24903"/>
            <a:ext cx="10515600" cy="1325563"/>
          </a:xfrm>
        </p:spPr>
        <p:txBody>
          <a:bodyPr>
            <a:normAutofit/>
          </a:bodyPr>
          <a:lstStyle/>
          <a:p>
            <a:r>
              <a:rPr lang="en-US" sz="3600"/>
              <a:t>Connect It with azure data studio</a:t>
            </a:r>
            <a:r>
              <a:rPr lang="en-US" sz="1600"/>
              <a:t>(open source cross-platform desktop) </a:t>
            </a:r>
            <a:r>
              <a:rPr lang="en-US" sz="3600"/>
              <a:t>: </a:t>
            </a:r>
          </a:p>
        </p:txBody>
      </p:sp>
      <p:pic>
        <p:nvPicPr>
          <p:cNvPr id="5" name="Content Placeholder 4" descr="A screenshot of a computer&#10;&#10;Description automatically generated">
            <a:extLst>
              <a:ext uri="{FF2B5EF4-FFF2-40B4-BE49-F238E27FC236}">
                <a16:creationId xmlns:a16="http://schemas.microsoft.com/office/drawing/2014/main" id="{60DBD394-B17D-33AA-66AA-A45A5A63169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9075" y="1167794"/>
            <a:ext cx="3257550" cy="5610832"/>
          </a:xfrm>
        </p:spPr>
      </p:pic>
      <p:pic>
        <p:nvPicPr>
          <p:cNvPr id="7" name="Picture 6" descr="A screenshot of a computer code&#10;&#10;Description automatically generated">
            <a:extLst>
              <a:ext uri="{FF2B5EF4-FFF2-40B4-BE49-F238E27FC236}">
                <a16:creationId xmlns:a16="http://schemas.microsoft.com/office/drawing/2014/main" id="{0D86C308-1656-0900-B136-98B829720E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1526" y="1976438"/>
            <a:ext cx="5202868" cy="4802187"/>
          </a:xfrm>
          <a:prstGeom prst="rect">
            <a:avLst/>
          </a:prstGeom>
        </p:spPr>
      </p:pic>
      <p:sp>
        <p:nvSpPr>
          <p:cNvPr id="8" name="TextBox 7">
            <a:extLst>
              <a:ext uri="{FF2B5EF4-FFF2-40B4-BE49-F238E27FC236}">
                <a16:creationId xmlns:a16="http://schemas.microsoft.com/office/drawing/2014/main" id="{9139E3B2-C913-221E-26CD-691FC2F2271E}"/>
              </a:ext>
            </a:extLst>
          </p:cNvPr>
          <p:cNvSpPr txBox="1"/>
          <p:nvPr/>
        </p:nvSpPr>
        <p:spPr>
          <a:xfrm>
            <a:off x="5671526" y="1478786"/>
            <a:ext cx="4438844" cy="369332"/>
          </a:xfrm>
          <a:prstGeom prst="rect">
            <a:avLst/>
          </a:prstGeom>
          <a:noFill/>
        </p:spPr>
        <p:txBody>
          <a:bodyPr wrap="none" rtlCol="1">
            <a:spAutoFit/>
          </a:bodyPr>
          <a:lstStyle/>
          <a:p>
            <a:pPr marL="285750" indent="-285750">
              <a:buFont typeface="Arial" panose="020B0604020202020204" pitchFamily="34" charset="0"/>
              <a:buChar char="•"/>
            </a:pPr>
            <a:r>
              <a:rPr lang="en-US"/>
              <a:t>Create Tables : </a:t>
            </a:r>
            <a:r>
              <a:rPr lang="en-US" err="1"/>
              <a:t>simpley</a:t>
            </a:r>
            <a:r>
              <a:rPr lang="en-US"/>
              <a:t> using </a:t>
            </a:r>
            <a:r>
              <a:rPr lang="en-US" err="1"/>
              <a:t>sql</a:t>
            </a:r>
            <a:r>
              <a:rPr lang="en-US"/>
              <a:t> language</a:t>
            </a:r>
            <a:endParaRPr lang="ar-EG"/>
          </a:p>
        </p:txBody>
      </p:sp>
    </p:spTree>
    <p:extLst>
      <p:ext uri="{BB962C8B-B14F-4D97-AF65-F5344CB8AC3E}">
        <p14:creationId xmlns:p14="http://schemas.microsoft.com/office/powerpoint/2010/main" val="31188920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5C78A-AE9C-7D9B-E7C6-020E91FB4E68}"/>
              </a:ext>
            </a:extLst>
          </p:cNvPr>
          <p:cNvSpPr>
            <a:spLocks noGrp="1"/>
          </p:cNvSpPr>
          <p:nvPr>
            <p:ph type="title"/>
          </p:nvPr>
        </p:nvSpPr>
        <p:spPr>
          <a:xfrm>
            <a:off x="1086359" y="365124"/>
            <a:ext cx="10515600" cy="662782"/>
          </a:xfrm>
        </p:spPr>
        <p:txBody>
          <a:bodyPr>
            <a:normAutofit/>
          </a:bodyPr>
          <a:lstStyle/>
          <a:p>
            <a:r>
              <a:rPr lang="en-US" sz="2000"/>
              <a:t>After creating the tables and Views and insert data:</a:t>
            </a:r>
          </a:p>
        </p:txBody>
      </p:sp>
      <p:pic>
        <p:nvPicPr>
          <p:cNvPr id="10" name="Picture 9" descr="A screenshot of a computer&#10;&#10;Description automatically generated">
            <a:extLst>
              <a:ext uri="{FF2B5EF4-FFF2-40B4-BE49-F238E27FC236}">
                <a16:creationId xmlns:a16="http://schemas.microsoft.com/office/drawing/2014/main" id="{9AE318E3-1DB7-C4B2-6932-1B0C72D952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6359" y="1027907"/>
            <a:ext cx="7717991" cy="5830094"/>
          </a:xfrm>
          <a:prstGeom prst="rect">
            <a:avLst/>
          </a:prstGeom>
        </p:spPr>
      </p:pic>
    </p:spTree>
    <p:extLst>
      <p:ext uri="{BB962C8B-B14F-4D97-AF65-F5344CB8AC3E}">
        <p14:creationId xmlns:p14="http://schemas.microsoft.com/office/powerpoint/2010/main" val="27391009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01D1B-5862-0DDA-1F3F-7AD35B661566}"/>
              </a:ext>
            </a:extLst>
          </p:cNvPr>
          <p:cNvSpPr>
            <a:spLocks noGrp="1"/>
          </p:cNvSpPr>
          <p:nvPr>
            <p:ph type="title"/>
          </p:nvPr>
        </p:nvSpPr>
        <p:spPr>
          <a:xfrm>
            <a:off x="0" y="-82550"/>
            <a:ext cx="10515600" cy="1325563"/>
          </a:xfrm>
        </p:spPr>
        <p:txBody>
          <a:bodyPr>
            <a:normAutofit/>
          </a:bodyPr>
          <a:lstStyle/>
          <a:p>
            <a:r>
              <a:rPr lang="en-US" sz="3600"/>
              <a:t>Create Azure Synapse </a:t>
            </a:r>
            <a:r>
              <a:rPr lang="en-US" sz="3600" err="1"/>
              <a:t>Analitics</a:t>
            </a:r>
            <a:r>
              <a:rPr lang="en-US" sz="3600"/>
              <a:t> :</a:t>
            </a:r>
          </a:p>
        </p:txBody>
      </p:sp>
      <p:pic>
        <p:nvPicPr>
          <p:cNvPr id="5" name="Content Placeholder 4" descr="A screenshot of a computer&#10;&#10;Description automatically generated">
            <a:extLst>
              <a:ext uri="{FF2B5EF4-FFF2-40B4-BE49-F238E27FC236}">
                <a16:creationId xmlns:a16="http://schemas.microsoft.com/office/drawing/2014/main" id="{7C2A202D-6DE2-2C21-92AE-396989834D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243013"/>
            <a:ext cx="7255744" cy="4562476"/>
          </a:xfrm>
        </p:spPr>
      </p:pic>
      <p:pic>
        <p:nvPicPr>
          <p:cNvPr id="7" name="Picture 6" descr="A screenshot of a computer&#10;&#10;Description automatically generated">
            <a:extLst>
              <a:ext uri="{FF2B5EF4-FFF2-40B4-BE49-F238E27FC236}">
                <a16:creationId xmlns:a16="http://schemas.microsoft.com/office/drawing/2014/main" id="{78120F76-79A7-279D-3801-71A99B72D3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7125" y="1343659"/>
            <a:ext cx="4581525" cy="5279373"/>
          </a:xfrm>
          <a:prstGeom prst="rect">
            <a:avLst/>
          </a:prstGeom>
        </p:spPr>
      </p:pic>
      <p:sp>
        <p:nvSpPr>
          <p:cNvPr id="8" name="TextBox 7">
            <a:extLst>
              <a:ext uri="{FF2B5EF4-FFF2-40B4-BE49-F238E27FC236}">
                <a16:creationId xmlns:a16="http://schemas.microsoft.com/office/drawing/2014/main" id="{B8F3E95A-907B-8A49-36E8-751BCC54B82E}"/>
              </a:ext>
            </a:extLst>
          </p:cNvPr>
          <p:cNvSpPr txBox="1"/>
          <p:nvPr/>
        </p:nvSpPr>
        <p:spPr>
          <a:xfrm>
            <a:off x="7877175" y="936861"/>
            <a:ext cx="2916439" cy="369332"/>
          </a:xfrm>
          <a:prstGeom prst="rect">
            <a:avLst/>
          </a:prstGeom>
          <a:noFill/>
        </p:spPr>
        <p:txBody>
          <a:bodyPr wrap="none" rtlCol="1">
            <a:spAutoFit/>
          </a:bodyPr>
          <a:lstStyle/>
          <a:p>
            <a:pPr marL="285750" indent="-285750">
              <a:buFont typeface="Arial" panose="020B0604020202020204" pitchFamily="34" charset="0"/>
              <a:buChar char="•"/>
            </a:pPr>
            <a:r>
              <a:rPr lang="en-US">
                <a:solidFill>
                  <a:schemeClr val="accent2">
                    <a:lumMod val="60000"/>
                    <a:lumOff val="40000"/>
                  </a:schemeClr>
                </a:solidFill>
              </a:rPr>
              <a:t>Check Validation and cost</a:t>
            </a:r>
            <a:endParaRPr lang="ar-EG">
              <a:solidFill>
                <a:schemeClr val="accent2">
                  <a:lumMod val="60000"/>
                  <a:lumOff val="40000"/>
                </a:schemeClr>
              </a:solidFill>
            </a:endParaRPr>
          </a:p>
        </p:txBody>
      </p:sp>
    </p:spTree>
    <p:extLst>
      <p:ext uri="{BB962C8B-B14F-4D97-AF65-F5344CB8AC3E}">
        <p14:creationId xmlns:p14="http://schemas.microsoft.com/office/powerpoint/2010/main" val="1205482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66E22-C14C-737A-2EA0-5E3A9F171146}"/>
              </a:ext>
            </a:extLst>
          </p:cNvPr>
          <p:cNvSpPr>
            <a:spLocks noGrp="1"/>
          </p:cNvSpPr>
          <p:nvPr>
            <p:ph type="title"/>
          </p:nvPr>
        </p:nvSpPr>
        <p:spPr>
          <a:xfrm>
            <a:off x="0" y="0"/>
            <a:ext cx="10515600" cy="1325563"/>
          </a:xfrm>
        </p:spPr>
        <p:txBody>
          <a:bodyPr>
            <a:normAutofit/>
          </a:bodyPr>
          <a:lstStyle/>
          <a:p>
            <a:r>
              <a:rPr lang="en-US" sz="2800" i="1"/>
              <a:t>- Then go to the </a:t>
            </a:r>
            <a:r>
              <a:rPr lang="en-US" sz="2800" i="1" err="1"/>
              <a:t>rasourc</a:t>
            </a:r>
            <a:r>
              <a:rPr lang="en-US" sz="2800" i="1"/>
              <a:t> </a:t>
            </a:r>
            <a:br>
              <a:rPr lang="en-US" sz="2800" i="1"/>
            </a:br>
            <a:r>
              <a:rPr lang="en-US" sz="2800" i="1"/>
              <a:t>-Create </a:t>
            </a:r>
            <a:r>
              <a:rPr lang="en-US" sz="2800" i="1" err="1"/>
              <a:t>sql</a:t>
            </a:r>
            <a:r>
              <a:rPr lang="en-US" sz="2800" i="1"/>
              <a:t> pool in azure synapse for the </a:t>
            </a:r>
            <a:r>
              <a:rPr lang="en-US" sz="2800" i="1" err="1"/>
              <a:t>dwh</a:t>
            </a:r>
            <a:r>
              <a:rPr lang="en-US" sz="2800" i="1"/>
              <a:t>:</a:t>
            </a:r>
          </a:p>
        </p:txBody>
      </p:sp>
      <p:pic>
        <p:nvPicPr>
          <p:cNvPr id="5" name="Content Placeholder 4" descr="A screenshot of a computer&#10;&#10;Description automatically generated">
            <a:extLst>
              <a:ext uri="{FF2B5EF4-FFF2-40B4-BE49-F238E27FC236}">
                <a16:creationId xmlns:a16="http://schemas.microsoft.com/office/drawing/2014/main" id="{478799EF-7825-C73B-E56D-E91798523C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07585" y="330542"/>
            <a:ext cx="5184415" cy="6527458"/>
          </a:xfrm>
        </p:spPr>
      </p:pic>
      <p:pic>
        <p:nvPicPr>
          <p:cNvPr id="7" name="Picture 6" descr="A screenshot of a computer&#10;&#10;Description automatically generated">
            <a:extLst>
              <a:ext uri="{FF2B5EF4-FFF2-40B4-BE49-F238E27FC236}">
                <a16:creationId xmlns:a16="http://schemas.microsoft.com/office/drawing/2014/main" id="{6C3EBCD5-0733-5C67-9E68-13BC305C7F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085044"/>
            <a:ext cx="6531335" cy="5772956"/>
          </a:xfrm>
          <a:prstGeom prst="rect">
            <a:avLst/>
          </a:prstGeom>
        </p:spPr>
      </p:pic>
      <p:cxnSp>
        <p:nvCxnSpPr>
          <p:cNvPr id="9" name="Straight Arrow Connector 8">
            <a:extLst>
              <a:ext uri="{FF2B5EF4-FFF2-40B4-BE49-F238E27FC236}">
                <a16:creationId xmlns:a16="http://schemas.microsoft.com/office/drawing/2014/main" id="{9CD66FE5-2DFD-75E2-487C-36F3FCB36584}"/>
              </a:ext>
            </a:extLst>
          </p:cNvPr>
          <p:cNvCxnSpPr/>
          <p:nvPr/>
        </p:nvCxnSpPr>
        <p:spPr>
          <a:xfrm flipH="1" flipV="1">
            <a:off x="648081" y="1963293"/>
            <a:ext cx="819150" cy="2000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011922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F27CD-BAC3-43A9-2464-21D2A514D48F}"/>
              </a:ext>
            </a:extLst>
          </p:cNvPr>
          <p:cNvSpPr>
            <a:spLocks noGrp="1"/>
          </p:cNvSpPr>
          <p:nvPr>
            <p:ph type="title"/>
          </p:nvPr>
        </p:nvSpPr>
        <p:spPr>
          <a:xfrm>
            <a:off x="326136" y="18255"/>
            <a:ext cx="10515600" cy="1325563"/>
          </a:xfrm>
        </p:spPr>
        <p:txBody>
          <a:bodyPr>
            <a:normAutofit/>
          </a:bodyPr>
          <a:lstStyle/>
          <a:p>
            <a:r>
              <a:rPr lang="en-US" sz="3200"/>
              <a:t>-Open synapse studio and go to data in the left side and select the </a:t>
            </a:r>
            <a:r>
              <a:rPr lang="en-US" sz="3200" err="1"/>
              <a:t>sql</a:t>
            </a:r>
            <a:r>
              <a:rPr lang="en-US" sz="3200"/>
              <a:t> pool (</a:t>
            </a:r>
            <a:r>
              <a:rPr lang="en-US" sz="3200" err="1"/>
              <a:t>dwh</a:t>
            </a:r>
            <a:r>
              <a:rPr lang="en-US" sz="3200"/>
              <a:t>) to create the dimensions.</a:t>
            </a:r>
            <a:endParaRPr lang="ar-EG" sz="3200"/>
          </a:p>
        </p:txBody>
      </p:sp>
      <p:pic>
        <p:nvPicPr>
          <p:cNvPr id="5" name="Content Placeholder 4" descr="A screenshot of a computer&#10;&#10;Description automatically generated">
            <a:extLst>
              <a:ext uri="{FF2B5EF4-FFF2-40B4-BE49-F238E27FC236}">
                <a16:creationId xmlns:a16="http://schemas.microsoft.com/office/drawing/2014/main" id="{8AB8A4EA-3224-CC26-D0EC-03A53D8737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5453" y="1343818"/>
            <a:ext cx="5213515" cy="4898945"/>
          </a:xfrm>
        </p:spPr>
      </p:pic>
      <p:cxnSp>
        <p:nvCxnSpPr>
          <p:cNvPr id="7" name="Straight Arrow Connector 6">
            <a:extLst>
              <a:ext uri="{FF2B5EF4-FFF2-40B4-BE49-F238E27FC236}">
                <a16:creationId xmlns:a16="http://schemas.microsoft.com/office/drawing/2014/main" id="{D20DE45A-2F39-EB0A-9061-DB8CA5BE4793}"/>
              </a:ext>
            </a:extLst>
          </p:cNvPr>
          <p:cNvCxnSpPr>
            <a:cxnSpLocks/>
          </p:cNvCxnSpPr>
          <p:nvPr/>
        </p:nvCxnSpPr>
        <p:spPr>
          <a:xfrm flipH="1" flipV="1">
            <a:off x="4578477" y="4610862"/>
            <a:ext cx="752475" cy="5737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12" name="Picture 11" descr="A screenshot of a computer&#10;&#10;Description automatically generated">
            <a:extLst>
              <a:ext uri="{FF2B5EF4-FFF2-40B4-BE49-F238E27FC236}">
                <a16:creationId xmlns:a16="http://schemas.microsoft.com/office/drawing/2014/main" id="{9EB36EB7-A56B-4FD0-DD4D-3C992E282C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6168" y="1192456"/>
            <a:ext cx="6300216" cy="5510112"/>
          </a:xfrm>
          <a:prstGeom prst="rect">
            <a:avLst/>
          </a:prstGeom>
        </p:spPr>
      </p:pic>
    </p:spTree>
    <p:extLst>
      <p:ext uri="{BB962C8B-B14F-4D97-AF65-F5344CB8AC3E}">
        <p14:creationId xmlns:p14="http://schemas.microsoft.com/office/powerpoint/2010/main" val="816060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lue blocks and networks technology background">
            <a:extLst>
              <a:ext uri="{FF2B5EF4-FFF2-40B4-BE49-F238E27FC236}">
                <a16:creationId xmlns:a16="http://schemas.microsoft.com/office/drawing/2014/main" id="{AB388687-DADC-3B22-FD4E-BB17F98EC574}"/>
              </a:ext>
            </a:extLst>
          </p:cNvPr>
          <p:cNvPicPr>
            <a:picLocks noChangeAspect="1"/>
          </p:cNvPicPr>
          <p:nvPr/>
        </p:nvPicPr>
        <p:blipFill rotWithShape="1">
          <a:blip r:embed="rId2">
            <a:duotone>
              <a:schemeClr val="bg2">
                <a:shade val="45000"/>
                <a:satMod val="135000"/>
              </a:schemeClr>
              <a:prstClr val="white"/>
            </a:duotone>
            <a:alphaModFix amt="21000"/>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52DA9ECD-A7E5-70ED-9B95-623B6D9FBC86}"/>
              </a:ext>
            </a:extLst>
          </p:cNvPr>
          <p:cNvSpPr>
            <a:spLocks noGrp="1"/>
          </p:cNvSpPr>
          <p:nvPr>
            <p:ph type="title"/>
          </p:nvPr>
        </p:nvSpPr>
        <p:spPr/>
        <p:txBody>
          <a:bodyPr>
            <a:normAutofit/>
          </a:bodyPr>
          <a:lstStyle/>
          <a:p>
            <a:r>
              <a:rPr lang="en-US"/>
              <a:t>Agenda </a:t>
            </a:r>
          </a:p>
        </p:txBody>
      </p:sp>
      <p:sp>
        <p:nvSpPr>
          <p:cNvPr id="3" name="Content Placeholder 2">
            <a:extLst>
              <a:ext uri="{FF2B5EF4-FFF2-40B4-BE49-F238E27FC236}">
                <a16:creationId xmlns:a16="http://schemas.microsoft.com/office/drawing/2014/main" id="{985F0463-56AE-6A2A-F1F9-7329F5C2DD66}"/>
              </a:ext>
            </a:extLst>
          </p:cNvPr>
          <p:cNvSpPr>
            <a:spLocks noGrp="1"/>
          </p:cNvSpPr>
          <p:nvPr>
            <p:ph idx="1"/>
          </p:nvPr>
        </p:nvSpPr>
        <p:spPr>
          <a:xfrm>
            <a:off x="1782805" y="1580050"/>
            <a:ext cx="8797065" cy="4770781"/>
          </a:xfrm>
        </p:spPr>
        <p:txBody>
          <a:bodyPr>
            <a:normAutofit fontScale="62500" lnSpcReduction="20000"/>
          </a:bodyPr>
          <a:lstStyle/>
          <a:p>
            <a:pPr>
              <a:lnSpc>
                <a:spcPct val="90000"/>
              </a:lnSpc>
              <a:buFont typeface="Wingdings" panose="05000000000000000000" pitchFamily="2" charset="2"/>
              <a:buChar char="Ø"/>
            </a:pPr>
            <a:r>
              <a:rPr lang="en-US" dirty="0"/>
              <a:t>Introduction</a:t>
            </a:r>
          </a:p>
          <a:p>
            <a:pPr>
              <a:lnSpc>
                <a:spcPct val="90000"/>
              </a:lnSpc>
              <a:buFont typeface="Wingdings" panose="05000000000000000000" pitchFamily="2" charset="2"/>
              <a:buChar char="Ø"/>
            </a:pPr>
            <a:r>
              <a:rPr lang="en-US" dirty="0"/>
              <a:t>Project Goals</a:t>
            </a:r>
          </a:p>
          <a:p>
            <a:pPr>
              <a:lnSpc>
                <a:spcPct val="90000"/>
              </a:lnSpc>
              <a:buFont typeface="Wingdings" panose="05000000000000000000" pitchFamily="2" charset="2"/>
              <a:buChar char="Ø"/>
            </a:pPr>
            <a:r>
              <a:rPr lang="en-US" dirty="0"/>
              <a:t>Entity-Relationship Diagram (ERD)</a:t>
            </a:r>
          </a:p>
          <a:p>
            <a:pPr>
              <a:lnSpc>
                <a:spcPct val="90000"/>
              </a:lnSpc>
              <a:buFont typeface="Wingdings" panose="05000000000000000000" pitchFamily="2" charset="2"/>
              <a:buChar char="Ø"/>
            </a:pPr>
            <a:r>
              <a:rPr lang="en-US" dirty="0"/>
              <a:t>Schema</a:t>
            </a:r>
          </a:p>
          <a:p>
            <a:pPr>
              <a:lnSpc>
                <a:spcPct val="90000"/>
              </a:lnSpc>
              <a:buFont typeface="Wingdings" panose="05000000000000000000" pitchFamily="2" charset="2"/>
              <a:buChar char="Ø"/>
            </a:pPr>
            <a:r>
              <a:rPr lang="en-US" dirty="0"/>
              <a:t>Database Creation in MSSQL</a:t>
            </a:r>
          </a:p>
          <a:p>
            <a:pPr>
              <a:lnSpc>
                <a:spcPct val="90000"/>
              </a:lnSpc>
              <a:buFont typeface="Wingdings" panose="05000000000000000000" pitchFamily="2" charset="2"/>
              <a:buChar char="Ø"/>
            </a:pPr>
            <a:r>
              <a:rPr lang="en-US" dirty="0"/>
              <a:t>Gathering Business Information</a:t>
            </a:r>
          </a:p>
          <a:p>
            <a:pPr>
              <a:lnSpc>
                <a:spcPct val="90000"/>
              </a:lnSpc>
              <a:buFont typeface="Wingdings" panose="05000000000000000000" pitchFamily="2" charset="2"/>
              <a:buChar char="Ø"/>
            </a:pPr>
            <a:r>
              <a:rPr lang="en-US" dirty="0"/>
              <a:t>Data Modeling</a:t>
            </a:r>
          </a:p>
          <a:p>
            <a:pPr>
              <a:lnSpc>
                <a:spcPct val="90000"/>
              </a:lnSpc>
              <a:buFont typeface="Wingdings" panose="05000000000000000000" pitchFamily="2" charset="2"/>
              <a:buChar char="Ø"/>
            </a:pPr>
            <a:r>
              <a:rPr lang="en-US" dirty="0"/>
              <a:t>Data Warehouse</a:t>
            </a:r>
          </a:p>
          <a:p>
            <a:pPr>
              <a:lnSpc>
                <a:spcPct val="90000"/>
              </a:lnSpc>
              <a:buFont typeface="Wingdings" panose="05000000000000000000" pitchFamily="2" charset="2"/>
              <a:buChar char="Ø"/>
            </a:pPr>
            <a:r>
              <a:rPr lang="en-US" dirty="0"/>
              <a:t>ETL Process in SSIS</a:t>
            </a:r>
          </a:p>
          <a:p>
            <a:pPr>
              <a:lnSpc>
                <a:spcPct val="90000"/>
              </a:lnSpc>
              <a:buFont typeface="Wingdings" panose="05000000000000000000" pitchFamily="2" charset="2"/>
              <a:buChar char="Ø"/>
            </a:pPr>
            <a:r>
              <a:rPr lang="en-US" dirty="0"/>
              <a:t>Reporting in Power BI</a:t>
            </a:r>
            <a:endParaRPr lang="ar-SA" dirty="0"/>
          </a:p>
          <a:p>
            <a:pPr>
              <a:lnSpc>
                <a:spcPct val="90000"/>
              </a:lnSpc>
              <a:buFont typeface="Wingdings" panose="05000000000000000000" pitchFamily="2" charset="2"/>
              <a:buChar char="Ø"/>
            </a:pPr>
            <a:r>
              <a:rPr lang="ar-SA" dirty="0"/>
              <a:t>(Cloud (</a:t>
            </a:r>
            <a:r>
              <a:rPr lang="ar-SA" dirty="0" err="1"/>
              <a:t>Microsoft</a:t>
            </a:r>
            <a:r>
              <a:rPr lang="ar-SA" dirty="0"/>
              <a:t> </a:t>
            </a:r>
            <a:r>
              <a:rPr lang="ar-SA" dirty="0" err="1"/>
              <a:t>Azure</a:t>
            </a:r>
            <a:endParaRPr lang="ar-EG" dirty="0"/>
          </a:p>
          <a:p>
            <a:pPr>
              <a:lnSpc>
                <a:spcPct val="90000"/>
              </a:lnSpc>
              <a:buFont typeface="Wingdings" panose="05000000000000000000" pitchFamily="2" charset="2"/>
              <a:buChar char="Ø"/>
            </a:pPr>
            <a:r>
              <a:rPr lang="en-US" dirty="0"/>
              <a:t>Data analysis using Python</a:t>
            </a:r>
          </a:p>
          <a:p>
            <a:pPr>
              <a:lnSpc>
                <a:spcPct val="90000"/>
              </a:lnSpc>
              <a:buFont typeface="Wingdings" panose="05000000000000000000" pitchFamily="2" charset="2"/>
              <a:buChar char="Ø"/>
            </a:pPr>
            <a:r>
              <a:rPr lang="en-US" dirty="0"/>
              <a:t>Machine learning model (regression model) </a:t>
            </a:r>
          </a:p>
          <a:p>
            <a:pPr>
              <a:lnSpc>
                <a:spcPct val="90000"/>
              </a:lnSpc>
              <a:buFont typeface="Wingdings" panose="05000000000000000000" pitchFamily="2" charset="2"/>
              <a:buChar char="Ø"/>
            </a:pPr>
            <a:r>
              <a:rPr lang="en-US" dirty="0"/>
              <a:t>Project Timeline</a:t>
            </a:r>
          </a:p>
          <a:p>
            <a:pPr>
              <a:lnSpc>
                <a:spcPct val="90000"/>
              </a:lnSpc>
              <a:buFont typeface="Wingdings" panose="05000000000000000000" pitchFamily="2" charset="2"/>
              <a:buChar char="Ø"/>
            </a:pPr>
            <a:r>
              <a:rPr lang="en-US" dirty="0"/>
              <a:t>Conclusion</a:t>
            </a:r>
          </a:p>
        </p:txBody>
      </p:sp>
    </p:spTree>
    <p:extLst>
      <p:ext uri="{BB962C8B-B14F-4D97-AF65-F5344CB8AC3E}">
        <p14:creationId xmlns:p14="http://schemas.microsoft.com/office/powerpoint/2010/main" val="2069100241"/>
      </p:ext>
    </p:extLst>
  </p:cSld>
  <p:clrMapOvr>
    <a:masterClrMapping/>
  </p:clrMapOvr>
  <p:transition spd="slow">
    <p:wheel spokes="1"/>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FC253-29AD-5612-8391-A373E84FAB3C}"/>
              </a:ext>
            </a:extLst>
          </p:cNvPr>
          <p:cNvSpPr>
            <a:spLocks noGrp="1"/>
          </p:cNvSpPr>
          <p:nvPr>
            <p:ph type="title"/>
          </p:nvPr>
        </p:nvSpPr>
        <p:spPr>
          <a:xfrm>
            <a:off x="0" y="-73787"/>
            <a:ext cx="10515600" cy="1043051"/>
          </a:xfrm>
        </p:spPr>
        <p:txBody>
          <a:bodyPr>
            <a:normAutofit/>
          </a:bodyPr>
          <a:lstStyle/>
          <a:p>
            <a:r>
              <a:rPr lang="en-US" sz="3200"/>
              <a:t>Use integrate </a:t>
            </a:r>
            <a:r>
              <a:rPr lang="en-US" sz="1800"/>
              <a:t>(from the left side bar) </a:t>
            </a:r>
            <a:r>
              <a:rPr lang="en-US" sz="3200"/>
              <a:t>to make ETL processes :</a:t>
            </a:r>
            <a:endParaRPr lang="ar-EG" sz="2000"/>
          </a:p>
        </p:txBody>
      </p:sp>
      <p:pic>
        <p:nvPicPr>
          <p:cNvPr id="11" name="Content Placeholder 10" descr="A screenshot of a computer&#10;&#10;Description automatically generated">
            <a:extLst>
              <a:ext uri="{FF2B5EF4-FFF2-40B4-BE49-F238E27FC236}">
                <a16:creationId xmlns:a16="http://schemas.microsoft.com/office/drawing/2014/main" id="{45799551-57C6-47B5-10AA-AFF9E9DC2EF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9295" y="1514475"/>
            <a:ext cx="11333899" cy="5343525"/>
          </a:xfrm>
        </p:spPr>
      </p:pic>
      <p:sp>
        <p:nvSpPr>
          <p:cNvPr id="12" name="TextBox 11">
            <a:extLst>
              <a:ext uri="{FF2B5EF4-FFF2-40B4-BE49-F238E27FC236}">
                <a16:creationId xmlns:a16="http://schemas.microsoft.com/office/drawing/2014/main" id="{5004A16B-101F-7FDC-2EF0-7CF818875600}"/>
              </a:ext>
            </a:extLst>
          </p:cNvPr>
          <p:cNvSpPr txBox="1"/>
          <p:nvPr/>
        </p:nvSpPr>
        <p:spPr>
          <a:xfrm>
            <a:off x="302544" y="1057203"/>
            <a:ext cx="6888424" cy="369332"/>
          </a:xfrm>
          <a:prstGeom prst="rect">
            <a:avLst/>
          </a:prstGeom>
          <a:noFill/>
        </p:spPr>
        <p:txBody>
          <a:bodyPr wrap="none" rtlCol="1">
            <a:spAutoFit/>
          </a:bodyPr>
          <a:lstStyle/>
          <a:p>
            <a:pPr marL="285750" indent="-285750">
              <a:buFont typeface="Arial" panose="020B0604020202020204" pitchFamily="34" charset="0"/>
              <a:buChar char="•"/>
            </a:pPr>
            <a:r>
              <a:rPr lang="en-US"/>
              <a:t>Slowly changing </a:t>
            </a:r>
            <a:r>
              <a:rPr lang="en-US" err="1"/>
              <a:t>dimwntions</a:t>
            </a:r>
            <a:r>
              <a:rPr lang="en-US"/>
              <a:t> type 1 -transformation using data flow</a:t>
            </a:r>
            <a:endParaRPr lang="ar-EG"/>
          </a:p>
        </p:txBody>
      </p:sp>
    </p:spTree>
    <p:extLst>
      <p:ext uri="{BB962C8B-B14F-4D97-AF65-F5344CB8AC3E}">
        <p14:creationId xmlns:p14="http://schemas.microsoft.com/office/powerpoint/2010/main" val="41833795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omputer&#10;&#10;Description automatically generated">
            <a:extLst>
              <a:ext uri="{FF2B5EF4-FFF2-40B4-BE49-F238E27FC236}">
                <a16:creationId xmlns:a16="http://schemas.microsoft.com/office/drawing/2014/main" id="{9630F710-C4F0-4A2B-CC4E-333B5E2447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558" y="1886999"/>
            <a:ext cx="12179442" cy="3989926"/>
          </a:xfrm>
        </p:spPr>
      </p:pic>
      <p:sp>
        <p:nvSpPr>
          <p:cNvPr id="4" name="TextBox 3">
            <a:extLst>
              <a:ext uri="{FF2B5EF4-FFF2-40B4-BE49-F238E27FC236}">
                <a16:creationId xmlns:a16="http://schemas.microsoft.com/office/drawing/2014/main" id="{27D1E0ED-1BDD-E540-3500-DC9930ADDBD7}"/>
              </a:ext>
            </a:extLst>
          </p:cNvPr>
          <p:cNvSpPr txBox="1"/>
          <p:nvPr/>
        </p:nvSpPr>
        <p:spPr>
          <a:xfrm>
            <a:off x="113779" y="1149024"/>
            <a:ext cx="9393918" cy="461665"/>
          </a:xfrm>
          <a:prstGeom prst="rect">
            <a:avLst/>
          </a:prstGeom>
          <a:noFill/>
        </p:spPr>
        <p:txBody>
          <a:bodyPr wrap="none" rtlCol="1">
            <a:spAutoFit/>
          </a:bodyPr>
          <a:lstStyle/>
          <a:p>
            <a:pPr marL="285750" indent="-285750">
              <a:buFont typeface="Arial" panose="020B0604020202020204" pitchFamily="34" charset="0"/>
              <a:buChar char="•"/>
            </a:pPr>
            <a:r>
              <a:rPr lang="en-US" sz="2400"/>
              <a:t>Look up </a:t>
            </a:r>
            <a:r>
              <a:rPr lang="en-US" sz="2400" err="1"/>
              <a:t>dimetions</a:t>
            </a:r>
            <a:r>
              <a:rPr lang="en-US" sz="2400"/>
              <a:t> tables and load data into fact tables using data flow</a:t>
            </a:r>
            <a:endParaRPr lang="ar-EG" sz="2400"/>
          </a:p>
        </p:txBody>
      </p:sp>
    </p:spTree>
    <p:extLst>
      <p:ext uri="{BB962C8B-B14F-4D97-AF65-F5344CB8AC3E}">
        <p14:creationId xmlns:p14="http://schemas.microsoft.com/office/powerpoint/2010/main" val="12539715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00238-71CC-5C7D-229A-D15C5423D3FB}"/>
              </a:ext>
            </a:extLst>
          </p:cNvPr>
          <p:cNvSpPr>
            <a:spLocks noGrp="1"/>
          </p:cNvSpPr>
          <p:nvPr>
            <p:ph type="title"/>
          </p:nvPr>
        </p:nvSpPr>
        <p:spPr>
          <a:xfrm>
            <a:off x="587991" y="387871"/>
            <a:ext cx="10650637" cy="708247"/>
          </a:xfrm>
        </p:spPr>
        <p:txBody>
          <a:bodyPr>
            <a:normAutofit fontScale="90000"/>
          </a:bodyPr>
          <a:lstStyle/>
          <a:p>
            <a:pPr marL="685800" indent="-685800">
              <a:buFont typeface="Arial"/>
              <a:buChar char="•"/>
            </a:pPr>
            <a:r>
              <a:rPr lang="en-US" dirty="0">
                <a:gradFill flip="none">
                  <a:gsLst>
                    <a:gs pos="0">
                      <a:srgbClr val="000000"/>
                    </a:gs>
                    <a:gs pos="28000">
                      <a:srgbClr val="FFFFFF"/>
                    </a:gs>
                    <a:gs pos="100000">
                      <a:srgbClr val="E5DEDB">
                        <a:lumMod val="0"/>
                        <a:lumOff val="100000"/>
                      </a:srgbClr>
                    </a:gs>
                  </a:gsLst>
                  <a:lin ang="4800000" scaled="0"/>
                  <a:tileRect/>
                </a:gradFill>
              </a:rPr>
              <a:t>Data in fact table </a:t>
            </a:r>
            <a:endParaRPr lang="en-US" dirty="0">
              <a:gradFill flip="none" rotWithShape="1">
                <a:gsLst>
                  <a:gs pos="0">
                    <a:prstClr val="black">
                      <a:lumMod val="25000"/>
                      <a:lumOff val="75000"/>
                    </a:prstClr>
                  </a:gs>
                  <a:gs pos="28000">
                    <a:prstClr val="white">
                      <a:lumMod val="93000"/>
                    </a:prstClr>
                  </a:gs>
                  <a:gs pos="100000">
                    <a:srgbClr val="E5DEDB">
                      <a:lumMod val="0"/>
                      <a:lumOff val="100000"/>
                    </a:srgbClr>
                  </a:gs>
                </a:gsLst>
                <a:lin ang="4800000" scaled="0"/>
                <a:tileRect/>
              </a:gradFill>
            </a:endParaRPr>
          </a:p>
        </p:txBody>
      </p:sp>
      <p:pic>
        <p:nvPicPr>
          <p:cNvPr id="4" name="Content Placeholder 3" descr="A screenshot of a computer&#10;&#10;Description automatically generated">
            <a:extLst>
              <a:ext uri="{FF2B5EF4-FFF2-40B4-BE49-F238E27FC236}">
                <a16:creationId xmlns:a16="http://schemas.microsoft.com/office/drawing/2014/main" id="{0A94F339-F1F2-4373-68C5-EDE58155748C}"/>
              </a:ext>
            </a:extLst>
          </p:cNvPr>
          <p:cNvPicPr>
            <a:picLocks noGrp="1" noChangeAspect="1"/>
          </p:cNvPicPr>
          <p:nvPr>
            <p:ph idx="1"/>
          </p:nvPr>
        </p:nvPicPr>
        <p:blipFill>
          <a:blip r:embed="rId2"/>
          <a:stretch>
            <a:fillRect/>
          </a:stretch>
        </p:blipFill>
        <p:spPr>
          <a:xfrm>
            <a:off x="591361" y="1094329"/>
            <a:ext cx="10793391" cy="5664865"/>
          </a:xfrm>
        </p:spPr>
      </p:pic>
    </p:spTree>
    <p:extLst>
      <p:ext uri="{BB962C8B-B14F-4D97-AF65-F5344CB8AC3E}">
        <p14:creationId xmlns:p14="http://schemas.microsoft.com/office/powerpoint/2010/main" val="15727209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95BE1-692C-30EB-5DCC-40CD540A677A}"/>
              </a:ext>
            </a:extLst>
          </p:cNvPr>
          <p:cNvSpPr>
            <a:spLocks noGrp="1"/>
          </p:cNvSpPr>
          <p:nvPr>
            <p:ph type="title"/>
          </p:nvPr>
        </p:nvSpPr>
        <p:spPr>
          <a:xfrm>
            <a:off x="838200" y="171782"/>
            <a:ext cx="10515600" cy="643175"/>
          </a:xfrm>
        </p:spPr>
        <p:txBody>
          <a:bodyPr>
            <a:normAutofit fontScale="90000"/>
          </a:bodyPr>
          <a:lstStyle/>
          <a:p>
            <a:pPr marL="685800" indent="-685800">
              <a:buFont typeface="Arial"/>
              <a:buChar char="•"/>
            </a:pPr>
            <a:r>
              <a:rPr lang="en-US" dirty="0">
                <a:gradFill flip="none">
                  <a:gsLst>
                    <a:gs pos="0">
                      <a:srgbClr val="000000"/>
                    </a:gs>
                    <a:gs pos="28000">
                      <a:srgbClr val="FFFFFF"/>
                    </a:gs>
                    <a:gs pos="100000">
                      <a:srgbClr val="E5DEDB">
                        <a:lumMod val="0"/>
                        <a:lumOff val="100000"/>
                      </a:srgbClr>
                    </a:gs>
                  </a:gsLst>
                  <a:lin ang="4800000" scaled="0"/>
                  <a:tileRect/>
                </a:gradFill>
              </a:rPr>
              <a:t>Answer Business </a:t>
            </a:r>
            <a:r>
              <a:rPr lang="en-US" err="1">
                <a:gradFill flip="none">
                  <a:gsLst>
                    <a:gs pos="0">
                      <a:srgbClr val="000000"/>
                    </a:gs>
                    <a:gs pos="28000">
                      <a:srgbClr val="FFFFFF"/>
                    </a:gs>
                    <a:gs pos="100000">
                      <a:srgbClr val="E5DEDB">
                        <a:lumMod val="0"/>
                        <a:lumOff val="100000"/>
                      </a:srgbClr>
                    </a:gs>
                  </a:gsLst>
                  <a:lin ang="4800000" scaled="0"/>
                  <a:tileRect/>
                </a:gradFill>
              </a:rPr>
              <a:t>Qustions</a:t>
            </a:r>
            <a:r>
              <a:rPr lang="en-US" dirty="0">
                <a:gradFill flip="none">
                  <a:gsLst>
                    <a:gs pos="0">
                      <a:srgbClr val="000000"/>
                    </a:gs>
                    <a:gs pos="28000">
                      <a:srgbClr val="FFFFFF"/>
                    </a:gs>
                    <a:gs pos="100000">
                      <a:srgbClr val="E5DEDB">
                        <a:lumMod val="0"/>
                        <a:lumOff val="100000"/>
                      </a:srgbClr>
                    </a:gs>
                  </a:gsLst>
                  <a:lin ang="4800000" scaled="0"/>
                  <a:tileRect/>
                </a:gradFill>
              </a:rPr>
              <a:t> </a:t>
            </a:r>
            <a:endParaRPr lang="en-US">
              <a:gradFill flip="none" rotWithShape="1">
                <a:gsLst>
                  <a:gs pos="0">
                    <a:prstClr val="black">
                      <a:lumMod val="25000"/>
                      <a:lumOff val="75000"/>
                    </a:prstClr>
                  </a:gs>
                  <a:gs pos="28000">
                    <a:prstClr val="white">
                      <a:lumMod val="93000"/>
                    </a:prstClr>
                  </a:gs>
                  <a:gs pos="100000">
                    <a:srgbClr val="E5DEDB">
                      <a:lumMod val="0"/>
                      <a:lumOff val="100000"/>
                    </a:srgbClr>
                  </a:gs>
                </a:gsLst>
                <a:lin ang="4800000" scaled="0"/>
                <a:tileRect/>
              </a:gradFill>
            </a:endParaRPr>
          </a:p>
        </p:txBody>
      </p:sp>
      <p:pic>
        <p:nvPicPr>
          <p:cNvPr id="7" name="Content Placeholder 6" descr="A screenshot of a computer&#10;&#10;Description automatically generated">
            <a:extLst>
              <a:ext uri="{FF2B5EF4-FFF2-40B4-BE49-F238E27FC236}">
                <a16:creationId xmlns:a16="http://schemas.microsoft.com/office/drawing/2014/main" id="{6310DFFC-D122-5E42-8FBB-D15D17C49934}"/>
              </a:ext>
            </a:extLst>
          </p:cNvPr>
          <p:cNvPicPr>
            <a:picLocks noGrp="1" noChangeAspect="1"/>
          </p:cNvPicPr>
          <p:nvPr>
            <p:ph idx="1"/>
          </p:nvPr>
        </p:nvPicPr>
        <p:blipFill>
          <a:blip r:embed="rId2"/>
          <a:stretch>
            <a:fillRect/>
          </a:stretch>
        </p:blipFill>
        <p:spPr>
          <a:xfrm>
            <a:off x="846036" y="917462"/>
            <a:ext cx="10508774" cy="5826470"/>
          </a:xfrm>
        </p:spPr>
      </p:pic>
    </p:spTree>
    <p:extLst>
      <p:ext uri="{BB962C8B-B14F-4D97-AF65-F5344CB8AC3E}">
        <p14:creationId xmlns:p14="http://schemas.microsoft.com/office/powerpoint/2010/main" val="24012671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graph with blue lines&#10;&#10;Description automatically generated">
            <a:extLst>
              <a:ext uri="{FF2B5EF4-FFF2-40B4-BE49-F238E27FC236}">
                <a16:creationId xmlns:a16="http://schemas.microsoft.com/office/drawing/2014/main" id="{ABC7093D-FE9D-E6A1-BAA7-7E70D10120FF}"/>
              </a:ext>
            </a:extLst>
          </p:cNvPr>
          <p:cNvPicPr>
            <a:picLocks noGrp="1" noChangeAspect="1"/>
          </p:cNvPicPr>
          <p:nvPr>
            <p:ph idx="1"/>
          </p:nvPr>
        </p:nvPicPr>
        <p:blipFill>
          <a:blip r:embed="rId2"/>
          <a:stretch>
            <a:fillRect/>
          </a:stretch>
        </p:blipFill>
        <p:spPr>
          <a:xfrm>
            <a:off x="-13428" y="1371261"/>
            <a:ext cx="12201644" cy="5481917"/>
          </a:xfrm>
        </p:spPr>
      </p:pic>
      <p:sp>
        <p:nvSpPr>
          <p:cNvPr id="5" name="TextBox 4">
            <a:extLst>
              <a:ext uri="{FF2B5EF4-FFF2-40B4-BE49-F238E27FC236}">
                <a16:creationId xmlns:a16="http://schemas.microsoft.com/office/drawing/2014/main" id="{0B33877A-92A0-E9B4-90A0-F28DA5704657}"/>
              </a:ext>
            </a:extLst>
          </p:cNvPr>
          <p:cNvSpPr txBox="1"/>
          <p:nvPr/>
        </p:nvSpPr>
        <p:spPr>
          <a:xfrm>
            <a:off x="304915" y="298724"/>
            <a:ext cx="6437452"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571500" indent="-571500">
              <a:buFont typeface="Arial"/>
              <a:buChar char="•"/>
            </a:pPr>
            <a:r>
              <a:rPr lang="en-US" sz="4000" dirty="0">
                <a:ea typeface="+mn-lt"/>
                <a:cs typeface="+mn-lt"/>
              </a:rPr>
              <a:t>Visualization For Data</a:t>
            </a:r>
            <a:endParaRPr lang="en-US"/>
          </a:p>
        </p:txBody>
      </p:sp>
    </p:spTree>
    <p:extLst>
      <p:ext uri="{BB962C8B-B14F-4D97-AF65-F5344CB8AC3E}">
        <p14:creationId xmlns:p14="http://schemas.microsoft.com/office/powerpoint/2010/main" val="29074506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BD5C5-791B-DAFF-7833-44A55D66A45B}"/>
              </a:ext>
            </a:extLst>
          </p:cNvPr>
          <p:cNvSpPr>
            <a:spLocks noGrp="1"/>
          </p:cNvSpPr>
          <p:nvPr>
            <p:ph type="title"/>
          </p:nvPr>
        </p:nvSpPr>
        <p:spPr/>
        <p:txBody>
          <a:bodyPr/>
          <a:lstStyle/>
          <a:p>
            <a:r>
              <a:rPr lang="en-US">
                <a:gradFill flip="none">
                  <a:gsLst>
                    <a:gs pos="0">
                      <a:srgbClr val="000000"/>
                    </a:gs>
                    <a:gs pos="28000">
                      <a:srgbClr val="FFFFFF"/>
                    </a:gs>
                    <a:gs pos="100000">
                      <a:srgbClr val="E5DEDB">
                        <a:lumMod val="0"/>
                        <a:lumOff val="100000"/>
                      </a:srgbClr>
                    </a:gs>
                  </a:gsLst>
                  <a:lin ang="4800000" scaled="0"/>
                  <a:tileRect/>
                </a:gradFill>
                <a:ea typeface="+mj-lt"/>
                <a:cs typeface="+mj-lt"/>
              </a:rPr>
              <a:t>Analysis and Machine Learning</a:t>
            </a:r>
            <a:endParaRPr lang="en-US">
              <a:gradFill flip="none" rotWithShape="1">
                <a:gsLst>
                  <a:gs pos="0">
                    <a:prstClr val="black">
                      <a:lumMod val="25000"/>
                      <a:lumOff val="75000"/>
                    </a:prstClr>
                  </a:gs>
                  <a:gs pos="28000">
                    <a:prstClr val="white">
                      <a:lumMod val="93000"/>
                    </a:prstClr>
                  </a:gs>
                  <a:gs pos="100000">
                    <a:srgbClr val="E5DEDB">
                      <a:lumMod val="0"/>
                      <a:lumOff val="100000"/>
                    </a:srgbClr>
                  </a:gs>
                </a:gsLst>
                <a:lin ang="4800000" scaled="0"/>
                <a:tileRect/>
              </a:gradFill>
            </a:endParaRPr>
          </a:p>
        </p:txBody>
      </p:sp>
      <p:sp>
        <p:nvSpPr>
          <p:cNvPr id="3" name="Content Placeholder 2">
            <a:extLst>
              <a:ext uri="{FF2B5EF4-FFF2-40B4-BE49-F238E27FC236}">
                <a16:creationId xmlns:a16="http://schemas.microsoft.com/office/drawing/2014/main" id="{3899C76C-B21A-882D-0A9C-666A2DCB70A0}"/>
              </a:ext>
            </a:extLst>
          </p:cNvPr>
          <p:cNvSpPr>
            <a:spLocks noGrp="1"/>
          </p:cNvSpPr>
          <p:nvPr>
            <p:ph idx="1"/>
          </p:nvPr>
        </p:nvSpPr>
        <p:spPr>
          <a:xfrm>
            <a:off x="1120000" y="1940446"/>
            <a:ext cx="10233800" cy="4236517"/>
          </a:xfrm>
        </p:spPr>
        <p:txBody>
          <a:bodyPr vert="horz" lIns="91440" tIns="45720" rIns="91440" bIns="45720" rtlCol="0" anchor="t">
            <a:normAutofit/>
          </a:bodyPr>
          <a:lstStyle/>
          <a:p>
            <a:endParaRPr lang="en-US">
              <a:gradFill>
                <a:gsLst>
                  <a:gs pos="0">
                    <a:srgbClr val="000000"/>
                  </a:gs>
                  <a:gs pos="34000">
                    <a:srgbClr val="FFFFFF"/>
                  </a:gs>
                  <a:gs pos="100000">
                    <a:srgbClr val="E5DEDB">
                      <a:lumMod val="0"/>
                      <a:lumOff val="100000"/>
                    </a:srgbClr>
                  </a:gs>
                </a:gsLst>
                <a:lin ang="4800000" scaled="0"/>
              </a:gradFill>
              <a:ea typeface="+mn-lt"/>
              <a:cs typeface="+mn-lt"/>
            </a:endParaRPr>
          </a:p>
          <a:p>
            <a:r>
              <a:rPr lang="en-US">
                <a:gradFill>
                  <a:gsLst>
                    <a:gs pos="0">
                      <a:srgbClr val="000000"/>
                    </a:gs>
                    <a:gs pos="34000">
                      <a:srgbClr val="FFFFFF"/>
                    </a:gs>
                    <a:gs pos="100000">
                      <a:srgbClr val="E5DEDB">
                        <a:lumMod val="0"/>
                        <a:lumOff val="100000"/>
                      </a:srgbClr>
                    </a:gs>
                  </a:gsLst>
                  <a:lin ang="4800000" scaled="0"/>
                </a:gradFill>
                <a:ea typeface="+mn-lt"/>
                <a:cs typeface="+mn-lt"/>
              </a:rPr>
              <a:t>The data warehouse enables comprehensive data analysis and supports machine learning for predictive insights. Through techniques like demand forecasting, customer behavior analysis, and inventory optimization, we leverage historical data to make informed business decisions and improve operational efficiency.</a:t>
            </a:r>
            <a:endParaRPr lang="en-US">
              <a:gradFill>
                <a:gsLst>
                  <a:gs pos="0">
                    <a:srgbClr val="000000"/>
                  </a:gs>
                  <a:gs pos="34000">
                    <a:srgbClr val="FFFFFF"/>
                  </a:gs>
                  <a:gs pos="100000">
                    <a:srgbClr val="E5DEDB">
                      <a:lumMod val="0"/>
                      <a:lumOff val="100000"/>
                    </a:srgbClr>
                  </a:gs>
                </a:gsLst>
                <a:lin ang="4800000" scaled="0"/>
              </a:gradFill>
            </a:endParaRPr>
          </a:p>
          <a:p>
            <a:endParaRPr lang="en-US">
              <a:gradFill>
                <a:gsLst>
                  <a:gs pos="0">
                    <a:srgbClr val="000000"/>
                  </a:gs>
                  <a:gs pos="34000">
                    <a:srgbClr val="FFFFFF"/>
                  </a:gs>
                  <a:gs pos="100000">
                    <a:srgbClr val="E5DEDB">
                      <a:lumMod val="0"/>
                      <a:lumOff val="100000"/>
                    </a:srgbClr>
                  </a:gs>
                </a:gsLst>
                <a:lin ang="4800000" scaled="0"/>
              </a:gradFill>
            </a:endParaRPr>
          </a:p>
        </p:txBody>
      </p:sp>
    </p:spTree>
    <p:extLst>
      <p:ext uri="{BB962C8B-B14F-4D97-AF65-F5344CB8AC3E}">
        <p14:creationId xmlns:p14="http://schemas.microsoft.com/office/powerpoint/2010/main" val="31511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5B68A-BBAD-35FE-5DEF-752A7D4899D6}"/>
              </a:ext>
            </a:extLst>
          </p:cNvPr>
          <p:cNvSpPr>
            <a:spLocks noGrp="1"/>
          </p:cNvSpPr>
          <p:nvPr>
            <p:ph type="title"/>
          </p:nvPr>
        </p:nvSpPr>
        <p:spPr/>
        <p:txBody>
          <a:bodyPr/>
          <a:lstStyle/>
          <a:p>
            <a:r>
              <a:rPr lang="en-US">
                <a:gradFill flip="none">
                  <a:gsLst>
                    <a:gs pos="0">
                      <a:srgbClr val="000000"/>
                    </a:gs>
                    <a:gs pos="28000">
                      <a:srgbClr val="FFFFFF"/>
                    </a:gs>
                    <a:gs pos="100000">
                      <a:srgbClr val="E5DEDB">
                        <a:lumMod val="0"/>
                        <a:lumOff val="100000"/>
                      </a:srgbClr>
                    </a:gs>
                  </a:gsLst>
                  <a:lin ang="4800000" scaled="0"/>
                  <a:tileRect/>
                </a:gradFill>
              </a:rPr>
              <a:t>Charts</a:t>
            </a:r>
            <a:endParaRPr lang="en-US">
              <a:gradFill flip="none" rotWithShape="1">
                <a:gsLst>
                  <a:gs pos="0">
                    <a:prstClr val="black">
                      <a:lumMod val="25000"/>
                      <a:lumOff val="75000"/>
                    </a:prstClr>
                  </a:gs>
                  <a:gs pos="28000">
                    <a:prstClr val="white">
                      <a:lumMod val="93000"/>
                    </a:prstClr>
                  </a:gs>
                  <a:gs pos="100000">
                    <a:srgbClr val="E5DEDB">
                      <a:lumMod val="0"/>
                      <a:lumOff val="100000"/>
                    </a:srgbClr>
                  </a:gs>
                </a:gsLst>
                <a:lin ang="4800000" scaled="0"/>
                <a:tileRect/>
              </a:gradFill>
            </a:endParaRPr>
          </a:p>
        </p:txBody>
      </p:sp>
      <p:sp>
        <p:nvSpPr>
          <p:cNvPr id="3" name="Content Placeholder 2">
            <a:extLst>
              <a:ext uri="{FF2B5EF4-FFF2-40B4-BE49-F238E27FC236}">
                <a16:creationId xmlns:a16="http://schemas.microsoft.com/office/drawing/2014/main" id="{14F992D5-DCA9-22AC-6E19-F3DB383E9E13}"/>
              </a:ext>
            </a:extLst>
          </p:cNvPr>
          <p:cNvSpPr>
            <a:spLocks noGrp="1"/>
          </p:cNvSpPr>
          <p:nvPr>
            <p:ph idx="1"/>
          </p:nvPr>
        </p:nvSpPr>
        <p:spPr>
          <a:xfrm>
            <a:off x="1120000" y="1825625"/>
            <a:ext cx="10713964" cy="4351338"/>
          </a:xfrm>
        </p:spPr>
        <p:txBody>
          <a:bodyPr vert="horz" lIns="91440" tIns="45720" rIns="91440" bIns="45720" rtlCol="0" anchor="t">
            <a:normAutofit/>
          </a:bodyPr>
          <a:lstStyle/>
          <a:p>
            <a:r>
              <a:rPr lang="en-US">
                <a:gradFill>
                  <a:gsLst>
                    <a:gs pos="0">
                      <a:srgbClr val="000000"/>
                    </a:gs>
                    <a:gs pos="34000">
                      <a:srgbClr val="FFFFFF"/>
                    </a:gs>
                    <a:gs pos="100000">
                      <a:srgbClr val="E5DEDB">
                        <a:lumMod val="0"/>
                        <a:lumOff val="100000"/>
                      </a:srgbClr>
                    </a:gs>
                  </a:gsLst>
                  <a:lin ang="4800000" scaled="0"/>
                </a:gradFill>
              </a:rPr>
              <a:t>1- </a:t>
            </a:r>
            <a:r>
              <a:rPr lang="en-US">
                <a:gradFill>
                  <a:gsLst>
                    <a:gs pos="0">
                      <a:srgbClr val="000000"/>
                    </a:gs>
                    <a:gs pos="34000">
                      <a:srgbClr val="FFFFFF"/>
                    </a:gs>
                    <a:gs pos="100000">
                      <a:srgbClr val="E5DEDB">
                        <a:lumMod val="0"/>
                        <a:lumOff val="100000"/>
                      </a:srgbClr>
                    </a:gs>
                  </a:gsLst>
                  <a:lin ang="4800000" scaled="0"/>
                </a:gradFill>
                <a:ea typeface="+mn-lt"/>
                <a:cs typeface="+mn-lt"/>
              </a:rPr>
              <a:t>Profit vs Sales Scatter Plot</a:t>
            </a:r>
          </a:p>
          <a:p>
            <a:pPr marL="0" indent="0">
              <a:buNone/>
            </a:pPr>
            <a:r>
              <a:rPr lang="en-US">
                <a:gradFill>
                  <a:gsLst>
                    <a:gs pos="0">
                      <a:srgbClr val="000000"/>
                    </a:gs>
                    <a:gs pos="34000">
                      <a:srgbClr val="FFFFFF"/>
                    </a:gs>
                    <a:gs pos="100000">
                      <a:srgbClr val="E5DEDB">
                        <a:lumMod val="0"/>
                        <a:lumOff val="100000"/>
                      </a:srgbClr>
                    </a:gs>
                  </a:gsLst>
                  <a:lin ang="4800000" scaled="0"/>
                </a:gradFill>
              </a:rPr>
              <a:t>         </a:t>
            </a:r>
            <a:r>
              <a:rPr lang="en-US" sz="1800">
                <a:solidFill>
                  <a:schemeClr val="tx1"/>
                </a:solidFill>
              </a:rPr>
              <a:t> </a:t>
            </a:r>
            <a:r>
              <a:rPr lang="en-US" sz="1800">
                <a:solidFill>
                  <a:schemeClr val="tx1"/>
                </a:solidFill>
                <a:ea typeface="+mn-lt"/>
                <a:cs typeface="+mn-lt"/>
              </a:rPr>
              <a:t>This scatter plot shows the relationship between profit and sales, highlighting a trend where higher sales </a:t>
            </a:r>
            <a:endParaRPr lang="en-US" sz="1800">
              <a:solidFill>
                <a:schemeClr val="tx1"/>
              </a:solidFill>
            </a:endParaRPr>
          </a:p>
          <a:p>
            <a:pPr marL="0" indent="0">
              <a:buNone/>
            </a:pPr>
            <a:r>
              <a:rPr lang="en-US" sz="1800">
                <a:solidFill>
                  <a:schemeClr val="tx1"/>
                </a:solidFill>
              </a:rPr>
              <a:t>                tend to result in positive profits, while low or negative profits occur with lower sales.</a:t>
            </a:r>
          </a:p>
          <a:p>
            <a:endParaRPr lang="en-US">
              <a:solidFill>
                <a:schemeClr val="tx1"/>
              </a:solidFill>
            </a:endParaRPr>
          </a:p>
          <a:p>
            <a:pPr marL="0" indent="0">
              <a:buNone/>
            </a:pPr>
            <a:endParaRPr lang="en-US" sz="1800">
              <a:solidFill>
                <a:schemeClr val="tx1"/>
              </a:solidFill>
            </a:endParaRPr>
          </a:p>
          <a:p>
            <a:endParaRPr lang="en-US">
              <a:gradFill>
                <a:gsLst>
                  <a:gs pos="0">
                    <a:srgbClr val="000000"/>
                  </a:gs>
                  <a:gs pos="34000">
                    <a:srgbClr val="FFFFFF"/>
                  </a:gs>
                  <a:gs pos="100000">
                    <a:srgbClr val="E5DEDB">
                      <a:lumMod val="0"/>
                      <a:lumOff val="100000"/>
                    </a:srgbClr>
                  </a:gs>
                </a:gsLst>
                <a:lin ang="4800000" scaled="0"/>
              </a:gradFill>
            </a:endParaRPr>
          </a:p>
          <a:p>
            <a:pPr marL="0" indent="0">
              <a:buNone/>
            </a:pPr>
            <a:endParaRPr lang="en-US">
              <a:gradFill>
                <a:gsLst>
                  <a:gs pos="0">
                    <a:srgbClr val="000000"/>
                  </a:gs>
                  <a:gs pos="34000">
                    <a:srgbClr val="FFFFFF"/>
                  </a:gs>
                  <a:gs pos="100000">
                    <a:srgbClr val="E5DEDB">
                      <a:lumMod val="0"/>
                      <a:lumOff val="100000"/>
                    </a:srgbClr>
                  </a:gs>
                </a:gsLst>
                <a:lin ang="4800000" scaled="0"/>
              </a:gradFill>
            </a:endParaRPr>
          </a:p>
          <a:p>
            <a:endParaRPr lang="en-US">
              <a:gradFill>
                <a:gsLst>
                  <a:gs pos="0">
                    <a:srgbClr val="000000"/>
                  </a:gs>
                  <a:gs pos="34000">
                    <a:srgbClr val="FFFFFF"/>
                  </a:gs>
                  <a:gs pos="100000">
                    <a:srgbClr val="E5DEDB">
                      <a:lumMod val="0"/>
                      <a:lumOff val="100000"/>
                    </a:srgbClr>
                  </a:gs>
                </a:gsLst>
                <a:lin ang="4800000" scaled="0"/>
              </a:gradFill>
            </a:endParaRPr>
          </a:p>
          <a:p>
            <a:endParaRPr lang="en-US">
              <a:gradFill>
                <a:gsLst>
                  <a:gs pos="0">
                    <a:srgbClr val="000000"/>
                  </a:gs>
                  <a:gs pos="34000">
                    <a:srgbClr val="FFFFFF"/>
                  </a:gs>
                  <a:gs pos="100000">
                    <a:srgbClr val="E5DEDB">
                      <a:lumMod val="0"/>
                      <a:lumOff val="100000"/>
                    </a:srgbClr>
                  </a:gs>
                </a:gsLst>
                <a:lin ang="4800000" scaled="0"/>
              </a:gradFill>
            </a:endParaRPr>
          </a:p>
          <a:p>
            <a:endParaRPr lang="en-US">
              <a:gradFill>
                <a:gsLst>
                  <a:gs pos="0">
                    <a:srgbClr val="000000"/>
                  </a:gs>
                  <a:gs pos="34000">
                    <a:srgbClr val="FFFFFF"/>
                  </a:gs>
                  <a:gs pos="100000">
                    <a:srgbClr val="E5DEDB">
                      <a:lumMod val="0"/>
                      <a:lumOff val="100000"/>
                    </a:srgbClr>
                  </a:gs>
                </a:gsLst>
                <a:lin ang="4800000" scaled="0"/>
              </a:gradFill>
            </a:endParaRPr>
          </a:p>
          <a:p>
            <a:endParaRPr lang="en-US">
              <a:gradFill>
                <a:gsLst>
                  <a:gs pos="0">
                    <a:srgbClr val="000000"/>
                  </a:gs>
                  <a:gs pos="34000">
                    <a:srgbClr val="FFFFFF"/>
                  </a:gs>
                  <a:gs pos="100000">
                    <a:srgbClr val="E5DEDB">
                      <a:lumMod val="0"/>
                      <a:lumOff val="100000"/>
                    </a:srgbClr>
                  </a:gs>
                </a:gsLst>
                <a:lin ang="4800000" scaled="0"/>
              </a:gradFill>
            </a:endParaRPr>
          </a:p>
          <a:p>
            <a:endParaRPr lang="en-US">
              <a:gradFill>
                <a:gsLst>
                  <a:gs pos="0">
                    <a:srgbClr val="000000"/>
                  </a:gs>
                  <a:gs pos="34000">
                    <a:srgbClr val="FFFFFF"/>
                  </a:gs>
                  <a:gs pos="100000">
                    <a:srgbClr val="E5DEDB">
                      <a:lumMod val="0"/>
                      <a:lumOff val="100000"/>
                    </a:srgbClr>
                  </a:gs>
                </a:gsLst>
                <a:lin ang="4800000" scaled="0"/>
              </a:gradFill>
            </a:endParaRPr>
          </a:p>
        </p:txBody>
      </p:sp>
      <p:pic>
        <p:nvPicPr>
          <p:cNvPr id="4" name="Picture 3" descr="A graph with blue dots&#10;&#10;Description automatically generated">
            <a:extLst>
              <a:ext uri="{FF2B5EF4-FFF2-40B4-BE49-F238E27FC236}">
                <a16:creationId xmlns:a16="http://schemas.microsoft.com/office/drawing/2014/main" id="{183B70C5-148D-46E5-027D-3D33983632DD}"/>
              </a:ext>
            </a:extLst>
          </p:cNvPr>
          <p:cNvPicPr>
            <a:picLocks noChangeAspect="1"/>
          </p:cNvPicPr>
          <p:nvPr/>
        </p:nvPicPr>
        <p:blipFill>
          <a:blip r:embed="rId2"/>
          <a:stretch>
            <a:fillRect/>
          </a:stretch>
        </p:blipFill>
        <p:spPr>
          <a:xfrm>
            <a:off x="4217096" y="3378387"/>
            <a:ext cx="7359041" cy="2804760"/>
          </a:xfrm>
          <a:prstGeom prst="rect">
            <a:avLst/>
          </a:prstGeom>
        </p:spPr>
      </p:pic>
    </p:spTree>
    <p:extLst>
      <p:ext uri="{BB962C8B-B14F-4D97-AF65-F5344CB8AC3E}">
        <p14:creationId xmlns:p14="http://schemas.microsoft.com/office/powerpoint/2010/main" val="4947736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45E4A-62FB-3366-68A0-1A46AC1E6771}"/>
              </a:ext>
            </a:extLst>
          </p:cNvPr>
          <p:cNvSpPr>
            <a:spLocks noGrp="1"/>
          </p:cNvSpPr>
          <p:nvPr>
            <p:ph type="title"/>
          </p:nvPr>
        </p:nvSpPr>
        <p:spPr/>
        <p:txBody>
          <a:bodyPr/>
          <a:lstStyle/>
          <a:p>
            <a:r>
              <a:rPr lang="en-US">
                <a:gradFill flip="none">
                  <a:gsLst>
                    <a:gs pos="0">
                      <a:srgbClr val="000000"/>
                    </a:gs>
                    <a:gs pos="28000">
                      <a:srgbClr val="FFFFFF"/>
                    </a:gs>
                    <a:gs pos="100000">
                      <a:srgbClr val="E5DEDB">
                        <a:lumMod val="0"/>
                        <a:lumOff val="100000"/>
                      </a:srgbClr>
                    </a:gs>
                  </a:gsLst>
                  <a:lin ang="4800000" scaled="0"/>
                  <a:tileRect/>
                </a:gradFill>
              </a:rPr>
              <a:t>Charts</a:t>
            </a:r>
            <a:endParaRPr lang="en-US">
              <a:gradFill flip="none" rotWithShape="1">
                <a:gsLst>
                  <a:gs pos="0">
                    <a:prstClr val="black">
                      <a:lumMod val="25000"/>
                      <a:lumOff val="75000"/>
                    </a:prstClr>
                  </a:gs>
                  <a:gs pos="28000">
                    <a:prstClr val="white">
                      <a:lumMod val="93000"/>
                    </a:prstClr>
                  </a:gs>
                  <a:gs pos="100000">
                    <a:srgbClr val="E5DEDB">
                      <a:lumMod val="0"/>
                      <a:lumOff val="100000"/>
                    </a:srgbClr>
                  </a:gs>
                </a:gsLst>
                <a:lin ang="4800000" scaled="0"/>
                <a:tileRect/>
              </a:gradFill>
            </a:endParaRPr>
          </a:p>
        </p:txBody>
      </p:sp>
      <p:sp>
        <p:nvSpPr>
          <p:cNvPr id="3" name="Content Placeholder 2">
            <a:extLst>
              <a:ext uri="{FF2B5EF4-FFF2-40B4-BE49-F238E27FC236}">
                <a16:creationId xmlns:a16="http://schemas.microsoft.com/office/drawing/2014/main" id="{B91F7232-3496-54D5-4399-E2CD05DEB0CD}"/>
              </a:ext>
            </a:extLst>
          </p:cNvPr>
          <p:cNvSpPr>
            <a:spLocks noGrp="1"/>
          </p:cNvSpPr>
          <p:nvPr>
            <p:ph idx="1"/>
          </p:nvPr>
        </p:nvSpPr>
        <p:spPr/>
        <p:txBody>
          <a:bodyPr vert="horz" lIns="91440" tIns="45720" rIns="91440" bIns="45720" rtlCol="0" anchor="t">
            <a:normAutofit/>
          </a:bodyPr>
          <a:lstStyle/>
          <a:p>
            <a:r>
              <a:rPr lang="en-US">
                <a:gradFill>
                  <a:gsLst>
                    <a:gs pos="0">
                      <a:srgbClr val="000000"/>
                    </a:gs>
                    <a:gs pos="34000">
                      <a:srgbClr val="FFFFFF"/>
                    </a:gs>
                    <a:gs pos="100000">
                      <a:srgbClr val="E5DEDB">
                        <a:lumMod val="0"/>
                        <a:lumOff val="100000"/>
                      </a:srgbClr>
                    </a:gs>
                  </a:gsLst>
                  <a:lin ang="4800000" scaled="0"/>
                </a:gradFill>
              </a:rPr>
              <a:t>2- </a:t>
            </a:r>
            <a:r>
              <a:rPr lang="en-US" b="1">
                <a:gradFill>
                  <a:gsLst>
                    <a:gs pos="0">
                      <a:srgbClr val="000000"/>
                    </a:gs>
                    <a:gs pos="34000">
                      <a:srgbClr val="FFFFFF"/>
                    </a:gs>
                    <a:gs pos="100000">
                      <a:srgbClr val="E5DEDB">
                        <a:lumMod val="0"/>
                        <a:lumOff val="100000"/>
                      </a:srgbClr>
                    </a:gs>
                  </a:gsLst>
                  <a:lin ang="4800000" scaled="0"/>
                </a:gradFill>
                <a:ea typeface="+mn-lt"/>
                <a:cs typeface="+mn-lt"/>
              </a:rPr>
              <a:t>Sales Distribution Donut Chart</a:t>
            </a:r>
            <a:r>
              <a:rPr lang="en-US">
                <a:gradFill>
                  <a:gsLst>
                    <a:gs pos="0">
                      <a:srgbClr val="000000"/>
                    </a:gs>
                    <a:gs pos="34000">
                      <a:srgbClr val="FFFFFF"/>
                    </a:gs>
                    <a:gs pos="100000">
                      <a:srgbClr val="E5DEDB">
                        <a:lumMod val="0"/>
                        <a:lumOff val="100000"/>
                      </a:srgbClr>
                    </a:gs>
                  </a:gsLst>
                  <a:lin ang="4800000" scaled="0"/>
                </a:gradFill>
                <a:ea typeface="+mn-lt"/>
                <a:cs typeface="+mn-lt"/>
              </a:rPr>
              <a:t> </a:t>
            </a:r>
          </a:p>
          <a:p>
            <a:pPr marL="0" indent="0">
              <a:buNone/>
            </a:pPr>
            <a:r>
              <a:rPr lang="en-US">
                <a:gradFill>
                  <a:gsLst>
                    <a:gs pos="0">
                      <a:srgbClr val="000000"/>
                    </a:gs>
                    <a:gs pos="34000">
                      <a:srgbClr val="FFFFFF"/>
                    </a:gs>
                    <a:gs pos="100000">
                      <a:srgbClr val="E5DEDB">
                        <a:lumMod val="0"/>
                        <a:lumOff val="100000"/>
                      </a:srgbClr>
                    </a:gs>
                  </a:gsLst>
                  <a:lin ang="4800000" scaled="0"/>
                </a:gradFill>
              </a:rPr>
              <a:t>          </a:t>
            </a:r>
            <a:r>
              <a:rPr lang="en-US" sz="1800">
                <a:solidFill>
                  <a:schemeClr val="tx1"/>
                </a:solidFill>
                <a:ea typeface="+mn-lt"/>
                <a:cs typeface="+mn-lt"/>
              </a:rPr>
              <a:t>The sales distribution chart illustrates the percentage breakdown of sales across different </a:t>
            </a:r>
          </a:p>
          <a:p>
            <a:pPr marL="0" indent="0">
              <a:buNone/>
            </a:pPr>
            <a:r>
              <a:rPr lang="en-US" sz="1800">
                <a:solidFill>
                  <a:schemeClr val="tx1"/>
                </a:solidFill>
              </a:rPr>
              <a:t>                categories, with the largest portion falling under 'high' sales at 42%.</a:t>
            </a:r>
            <a:endParaRPr lang="en-US" sz="1800">
              <a:solidFill>
                <a:srgbClr val="000000"/>
              </a:solidFill>
            </a:endParaRPr>
          </a:p>
          <a:p>
            <a:pPr marL="0" indent="0">
              <a:buNone/>
            </a:pPr>
            <a:endParaRPr lang="en-US" sz="1800">
              <a:solidFill>
                <a:schemeClr val="tx1"/>
              </a:solidFill>
            </a:endParaRPr>
          </a:p>
        </p:txBody>
      </p:sp>
      <p:pic>
        <p:nvPicPr>
          <p:cNvPr id="4" name="Picture 3" descr="A screenshot of a graph&#10;&#10;Description automatically generated">
            <a:extLst>
              <a:ext uri="{FF2B5EF4-FFF2-40B4-BE49-F238E27FC236}">
                <a16:creationId xmlns:a16="http://schemas.microsoft.com/office/drawing/2014/main" id="{BF86C338-7E18-0089-44F9-BC0A004804A5}"/>
              </a:ext>
            </a:extLst>
          </p:cNvPr>
          <p:cNvPicPr>
            <a:picLocks noChangeAspect="1"/>
          </p:cNvPicPr>
          <p:nvPr/>
        </p:nvPicPr>
        <p:blipFill>
          <a:blip r:embed="rId2"/>
          <a:stretch>
            <a:fillRect/>
          </a:stretch>
        </p:blipFill>
        <p:spPr>
          <a:xfrm>
            <a:off x="5020849" y="3586943"/>
            <a:ext cx="6096000" cy="2314580"/>
          </a:xfrm>
          <a:prstGeom prst="rect">
            <a:avLst/>
          </a:prstGeom>
        </p:spPr>
      </p:pic>
    </p:spTree>
    <p:extLst>
      <p:ext uri="{BB962C8B-B14F-4D97-AF65-F5344CB8AC3E}">
        <p14:creationId xmlns:p14="http://schemas.microsoft.com/office/powerpoint/2010/main" val="7129496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46BA3-415B-D5D0-A9F8-F3C3174FD118}"/>
              </a:ext>
            </a:extLst>
          </p:cNvPr>
          <p:cNvSpPr>
            <a:spLocks noGrp="1"/>
          </p:cNvSpPr>
          <p:nvPr>
            <p:ph type="title"/>
          </p:nvPr>
        </p:nvSpPr>
        <p:spPr/>
        <p:txBody>
          <a:bodyPr/>
          <a:lstStyle/>
          <a:p>
            <a:r>
              <a:rPr lang="en-US">
                <a:gradFill flip="none">
                  <a:gsLst>
                    <a:gs pos="0">
                      <a:srgbClr val="000000"/>
                    </a:gs>
                    <a:gs pos="28000">
                      <a:srgbClr val="FFFFFF"/>
                    </a:gs>
                    <a:gs pos="100000">
                      <a:srgbClr val="E5DEDB">
                        <a:lumMod val="0"/>
                        <a:lumOff val="100000"/>
                      </a:srgbClr>
                    </a:gs>
                  </a:gsLst>
                  <a:lin ang="4800000" scaled="0"/>
                  <a:tileRect/>
                </a:gradFill>
              </a:rPr>
              <a:t>Charts</a:t>
            </a:r>
            <a:endParaRPr lang="en-US">
              <a:gradFill flip="none" rotWithShape="1">
                <a:gsLst>
                  <a:gs pos="0">
                    <a:prstClr val="black">
                      <a:lumMod val="25000"/>
                      <a:lumOff val="75000"/>
                    </a:prstClr>
                  </a:gs>
                  <a:gs pos="28000">
                    <a:prstClr val="white">
                      <a:lumMod val="93000"/>
                    </a:prstClr>
                  </a:gs>
                  <a:gs pos="100000">
                    <a:srgbClr val="E5DEDB">
                      <a:lumMod val="0"/>
                      <a:lumOff val="100000"/>
                    </a:srgbClr>
                  </a:gs>
                </a:gsLst>
                <a:lin ang="4800000" scaled="0"/>
                <a:tileRect/>
              </a:gradFill>
            </a:endParaRPr>
          </a:p>
        </p:txBody>
      </p:sp>
      <p:sp>
        <p:nvSpPr>
          <p:cNvPr id="3" name="Content Placeholder 2">
            <a:extLst>
              <a:ext uri="{FF2B5EF4-FFF2-40B4-BE49-F238E27FC236}">
                <a16:creationId xmlns:a16="http://schemas.microsoft.com/office/drawing/2014/main" id="{73617D5A-C695-6BEE-49D9-9311A9F2F442}"/>
              </a:ext>
            </a:extLst>
          </p:cNvPr>
          <p:cNvSpPr>
            <a:spLocks noGrp="1"/>
          </p:cNvSpPr>
          <p:nvPr>
            <p:ph idx="1"/>
          </p:nvPr>
        </p:nvSpPr>
        <p:spPr/>
        <p:txBody>
          <a:bodyPr vert="horz" lIns="91440" tIns="45720" rIns="91440" bIns="45720" rtlCol="0" anchor="t">
            <a:normAutofit/>
          </a:bodyPr>
          <a:lstStyle/>
          <a:p>
            <a:r>
              <a:rPr lang="en-US">
                <a:gradFill>
                  <a:gsLst>
                    <a:gs pos="0">
                      <a:srgbClr val="000000"/>
                    </a:gs>
                    <a:gs pos="34000">
                      <a:srgbClr val="FFFFFF"/>
                    </a:gs>
                    <a:gs pos="100000">
                      <a:srgbClr val="E5DEDB">
                        <a:lumMod val="0"/>
                        <a:lumOff val="100000"/>
                      </a:srgbClr>
                    </a:gs>
                  </a:gsLst>
                  <a:lin ang="4800000" scaled="0"/>
                </a:gradFill>
              </a:rPr>
              <a:t>3- </a:t>
            </a:r>
            <a:r>
              <a:rPr lang="en-US">
                <a:gradFill>
                  <a:gsLst>
                    <a:gs pos="0">
                      <a:srgbClr val="000000"/>
                    </a:gs>
                    <a:gs pos="34000">
                      <a:srgbClr val="FFFFFF"/>
                    </a:gs>
                    <a:gs pos="100000">
                      <a:srgbClr val="E5DEDB">
                        <a:lumMod val="0"/>
                        <a:lumOff val="100000"/>
                      </a:srgbClr>
                    </a:gs>
                  </a:gsLst>
                  <a:lin ang="4800000" scaled="0"/>
                </a:gradFill>
                <a:ea typeface="+mn-lt"/>
                <a:cs typeface="+mn-lt"/>
              </a:rPr>
              <a:t>Sub-Category vs Sales Bar Chart</a:t>
            </a:r>
          </a:p>
          <a:p>
            <a:pPr marL="0" indent="0">
              <a:buNone/>
            </a:pPr>
            <a:r>
              <a:rPr lang="en-US">
                <a:gradFill>
                  <a:gsLst>
                    <a:gs pos="0">
                      <a:srgbClr val="000000"/>
                    </a:gs>
                    <a:gs pos="34000">
                      <a:srgbClr val="FFFFFF"/>
                    </a:gs>
                    <a:gs pos="100000">
                      <a:srgbClr val="E5DEDB">
                        <a:lumMod val="0"/>
                        <a:lumOff val="100000"/>
                      </a:srgbClr>
                    </a:gs>
                  </a:gsLst>
                  <a:lin ang="4800000" scaled="0"/>
                </a:gradFill>
              </a:rPr>
              <a:t>         </a:t>
            </a:r>
            <a:r>
              <a:rPr lang="en-US" sz="1800">
                <a:solidFill>
                  <a:schemeClr val="tx1"/>
                </a:solidFill>
              </a:rPr>
              <a:t> </a:t>
            </a:r>
            <a:r>
              <a:rPr lang="en-US" sz="1800">
                <a:solidFill>
                  <a:schemeClr val="tx1"/>
                </a:solidFill>
                <a:ea typeface="+mn-lt"/>
                <a:cs typeface="+mn-lt"/>
              </a:rPr>
              <a:t>This bar chart compares the average sales across different sub-      categories, with 'Tables' and</a:t>
            </a:r>
          </a:p>
          <a:p>
            <a:pPr marL="0" indent="0">
              <a:buNone/>
            </a:pPr>
            <a:r>
              <a:rPr lang="en-US" sz="1800">
                <a:solidFill>
                  <a:schemeClr val="tx1"/>
                </a:solidFill>
                <a:ea typeface="+mn-lt"/>
                <a:cs typeface="+mn-lt"/>
              </a:rPr>
              <a:t>                 'Chairs' showing the highest sales performance</a:t>
            </a:r>
          </a:p>
          <a:p>
            <a:pPr marL="0" indent="0">
              <a:buNone/>
            </a:pPr>
            <a:r>
              <a:rPr lang="en-US" sz="1800">
                <a:solidFill>
                  <a:schemeClr val="tx1"/>
                </a:solidFill>
                <a:ea typeface="+mn-lt"/>
                <a:cs typeface="+mn-lt"/>
              </a:rPr>
              <a:t>   </a:t>
            </a:r>
            <a:endParaRPr lang="en-US" sz="1800">
              <a:solidFill>
                <a:schemeClr val="tx1"/>
              </a:solidFill>
            </a:endParaRPr>
          </a:p>
        </p:txBody>
      </p:sp>
      <p:pic>
        <p:nvPicPr>
          <p:cNvPr id="4" name="Picture 3" descr="A screenshot of a computer&#10;&#10;Description automatically generated">
            <a:extLst>
              <a:ext uri="{FF2B5EF4-FFF2-40B4-BE49-F238E27FC236}">
                <a16:creationId xmlns:a16="http://schemas.microsoft.com/office/drawing/2014/main" id="{7BA35F5B-4285-41FC-CE80-84846EA5A17F}"/>
              </a:ext>
            </a:extLst>
          </p:cNvPr>
          <p:cNvPicPr>
            <a:picLocks noChangeAspect="1"/>
          </p:cNvPicPr>
          <p:nvPr/>
        </p:nvPicPr>
        <p:blipFill>
          <a:blip r:embed="rId2"/>
          <a:stretch>
            <a:fillRect/>
          </a:stretch>
        </p:blipFill>
        <p:spPr>
          <a:xfrm>
            <a:off x="5260931" y="3425497"/>
            <a:ext cx="6096000" cy="2366075"/>
          </a:xfrm>
          <a:prstGeom prst="rect">
            <a:avLst/>
          </a:prstGeom>
        </p:spPr>
      </p:pic>
    </p:spTree>
    <p:extLst>
      <p:ext uri="{BB962C8B-B14F-4D97-AF65-F5344CB8AC3E}">
        <p14:creationId xmlns:p14="http://schemas.microsoft.com/office/powerpoint/2010/main" val="34838449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3EAD-843D-667C-7CDA-4A925A04F26F}"/>
              </a:ext>
            </a:extLst>
          </p:cNvPr>
          <p:cNvSpPr>
            <a:spLocks noGrp="1"/>
          </p:cNvSpPr>
          <p:nvPr>
            <p:ph type="title"/>
          </p:nvPr>
        </p:nvSpPr>
        <p:spPr/>
        <p:txBody>
          <a:bodyPr/>
          <a:lstStyle/>
          <a:p>
            <a:r>
              <a:rPr lang="en-US">
                <a:gradFill flip="none">
                  <a:gsLst>
                    <a:gs pos="0">
                      <a:srgbClr val="000000"/>
                    </a:gs>
                    <a:gs pos="28000">
                      <a:srgbClr val="FFFFFF"/>
                    </a:gs>
                    <a:gs pos="100000">
                      <a:srgbClr val="E5DEDB">
                        <a:lumMod val="0"/>
                        <a:lumOff val="100000"/>
                      </a:srgbClr>
                    </a:gs>
                  </a:gsLst>
                  <a:lin ang="4800000" scaled="0"/>
                  <a:tileRect/>
                </a:gradFill>
              </a:rPr>
              <a:t>Charts</a:t>
            </a:r>
            <a:endParaRPr lang="en-US">
              <a:gradFill flip="none" rotWithShape="1">
                <a:gsLst>
                  <a:gs pos="0">
                    <a:prstClr val="black">
                      <a:lumMod val="25000"/>
                      <a:lumOff val="75000"/>
                    </a:prstClr>
                  </a:gs>
                  <a:gs pos="28000">
                    <a:prstClr val="white">
                      <a:lumMod val="93000"/>
                    </a:prstClr>
                  </a:gs>
                  <a:gs pos="100000">
                    <a:srgbClr val="E5DEDB">
                      <a:lumMod val="0"/>
                      <a:lumOff val="100000"/>
                    </a:srgbClr>
                  </a:gs>
                </a:gsLst>
                <a:lin ang="4800000" scaled="0"/>
                <a:tileRect/>
              </a:gradFill>
            </a:endParaRPr>
          </a:p>
        </p:txBody>
      </p:sp>
      <p:sp>
        <p:nvSpPr>
          <p:cNvPr id="3" name="Content Placeholder 2">
            <a:extLst>
              <a:ext uri="{FF2B5EF4-FFF2-40B4-BE49-F238E27FC236}">
                <a16:creationId xmlns:a16="http://schemas.microsoft.com/office/drawing/2014/main" id="{5022E15E-BAC9-816C-4E4E-925CE2587219}"/>
              </a:ext>
            </a:extLst>
          </p:cNvPr>
          <p:cNvSpPr>
            <a:spLocks noGrp="1"/>
          </p:cNvSpPr>
          <p:nvPr>
            <p:ph idx="1"/>
          </p:nvPr>
        </p:nvSpPr>
        <p:spPr/>
        <p:txBody>
          <a:bodyPr vert="horz" lIns="91440" tIns="45720" rIns="91440" bIns="45720" rtlCol="0" anchor="t">
            <a:normAutofit/>
          </a:bodyPr>
          <a:lstStyle/>
          <a:p>
            <a:r>
              <a:rPr lang="en-US">
                <a:gradFill>
                  <a:gsLst>
                    <a:gs pos="0">
                      <a:srgbClr val="000000"/>
                    </a:gs>
                    <a:gs pos="34000">
                      <a:srgbClr val="FFFFFF"/>
                    </a:gs>
                    <a:gs pos="100000">
                      <a:srgbClr val="E5DEDB">
                        <a:lumMod val="0"/>
                        <a:lumOff val="100000"/>
                      </a:srgbClr>
                    </a:gs>
                  </a:gsLst>
                  <a:lin ang="4800000" scaled="0"/>
                </a:gradFill>
              </a:rPr>
              <a:t>4- </a:t>
            </a:r>
            <a:r>
              <a:rPr lang="en-US">
                <a:gradFill>
                  <a:gsLst>
                    <a:gs pos="0">
                      <a:srgbClr val="000000"/>
                    </a:gs>
                    <a:gs pos="34000">
                      <a:srgbClr val="FFFFFF"/>
                    </a:gs>
                    <a:gs pos="100000">
                      <a:srgbClr val="E5DEDB">
                        <a:lumMod val="0"/>
                        <a:lumOff val="100000"/>
                      </a:srgbClr>
                    </a:gs>
                  </a:gsLst>
                  <a:lin ang="4800000" scaled="0"/>
                </a:gradFill>
                <a:ea typeface="+mn-lt"/>
                <a:cs typeface="+mn-lt"/>
              </a:rPr>
              <a:t>sub-category vs sales vs quantity</a:t>
            </a:r>
          </a:p>
          <a:p>
            <a:pPr marL="0" indent="0">
              <a:buNone/>
            </a:pPr>
            <a:r>
              <a:rPr lang="en-US">
                <a:gradFill>
                  <a:gsLst>
                    <a:gs pos="0">
                      <a:srgbClr val="000000"/>
                    </a:gs>
                    <a:gs pos="34000">
                      <a:srgbClr val="FFFFFF"/>
                    </a:gs>
                    <a:gs pos="100000">
                      <a:srgbClr val="E5DEDB">
                        <a:lumMod val="0"/>
                        <a:lumOff val="100000"/>
                      </a:srgbClr>
                    </a:gs>
                  </a:gsLst>
                  <a:lin ang="4800000" scaled="0"/>
                </a:gradFill>
              </a:rPr>
              <a:t>          </a:t>
            </a:r>
            <a:r>
              <a:rPr lang="en-US" sz="1800">
                <a:solidFill>
                  <a:schemeClr val="tx1"/>
                </a:solidFill>
                <a:ea typeface="+mn-lt"/>
                <a:cs typeface="+mn-lt"/>
              </a:rPr>
              <a:t>This chart shows the relationship between sub-categories, sales quantities, and total sales. It </a:t>
            </a:r>
          </a:p>
          <a:p>
            <a:pPr marL="0" indent="0">
              <a:buNone/>
            </a:pPr>
            <a:r>
              <a:rPr lang="en-US" sz="1800">
                <a:solidFill>
                  <a:schemeClr val="tx1"/>
                </a:solidFill>
                <a:ea typeface="+mn-lt"/>
                <a:cs typeface="+mn-lt"/>
              </a:rPr>
              <a:t>                highlights the variations in sales across different sub-categories, helping to identify the most in- </a:t>
            </a:r>
          </a:p>
          <a:p>
            <a:pPr>
              <a:buNone/>
            </a:pPr>
            <a:r>
              <a:rPr lang="en-US" sz="1800">
                <a:solidFill>
                  <a:schemeClr val="tx1"/>
                </a:solidFill>
                <a:ea typeface="+mn-lt"/>
                <a:cs typeface="+mn-lt"/>
              </a:rPr>
              <a:t>                demand products relative to sales</a:t>
            </a:r>
            <a:endParaRPr lang="en-US" sz="1800">
              <a:solidFill>
                <a:srgbClr val="000000"/>
              </a:solidFill>
              <a:ea typeface="+mn-lt"/>
              <a:cs typeface="+mn-lt"/>
            </a:endParaRPr>
          </a:p>
          <a:p>
            <a:pPr>
              <a:buNone/>
            </a:pPr>
            <a:endParaRPr lang="en-US" sz="1800">
              <a:solidFill>
                <a:schemeClr val="tx1"/>
              </a:solidFill>
              <a:ea typeface="+mn-lt"/>
              <a:cs typeface="+mn-lt"/>
            </a:endParaRPr>
          </a:p>
        </p:txBody>
      </p:sp>
      <p:pic>
        <p:nvPicPr>
          <p:cNvPr id="4" name="Picture 3" descr="A screen shot of a graph&#10;&#10;Description automatically generated">
            <a:extLst>
              <a:ext uri="{FF2B5EF4-FFF2-40B4-BE49-F238E27FC236}">
                <a16:creationId xmlns:a16="http://schemas.microsoft.com/office/drawing/2014/main" id="{34B10DF0-95BC-079D-4052-3CD7C01DC3FD}"/>
              </a:ext>
            </a:extLst>
          </p:cNvPr>
          <p:cNvPicPr>
            <a:picLocks noChangeAspect="1"/>
          </p:cNvPicPr>
          <p:nvPr/>
        </p:nvPicPr>
        <p:blipFill>
          <a:blip r:embed="rId2"/>
          <a:stretch>
            <a:fillRect/>
          </a:stretch>
        </p:blipFill>
        <p:spPr>
          <a:xfrm>
            <a:off x="4290164" y="3784847"/>
            <a:ext cx="6096000" cy="2398937"/>
          </a:xfrm>
          <a:prstGeom prst="rect">
            <a:avLst/>
          </a:prstGeom>
        </p:spPr>
      </p:pic>
    </p:spTree>
    <p:extLst>
      <p:ext uri="{BB962C8B-B14F-4D97-AF65-F5344CB8AC3E}">
        <p14:creationId xmlns:p14="http://schemas.microsoft.com/office/powerpoint/2010/main" val="34471594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3D Hologram from iPad">
            <a:extLst>
              <a:ext uri="{FF2B5EF4-FFF2-40B4-BE49-F238E27FC236}">
                <a16:creationId xmlns:a16="http://schemas.microsoft.com/office/drawing/2014/main" id="{4F206FD4-FBCD-6D9B-DB89-780B1F18DF26}"/>
              </a:ext>
            </a:extLst>
          </p:cNvPr>
          <p:cNvPicPr>
            <a:picLocks noChangeAspect="1"/>
          </p:cNvPicPr>
          <p:nvPr/>
        </p:nvPicPr>
        <p:blipFill rotWithShape="1">
          <a:blip r:embed="rId2">
            <a:duotone>
              <a:schemeClr val="bg2">
                <a:shade val="45000"/>
                <a:satMod val="135000"/>
              </a:schemeClr>
              <a:prstClr val="white"/>
            </a:duotone>
            <a:alphaModFix amt="21000"/>
          </a:blip>
          <a:srcRect t="7279" b="8451"/>
          <a:stretch/>
        </p:blipFill>
        <p:spPr>
          <a:xfrm>
            <a:off x="20" y="10"/>
            <a:ext cx="12191980" cy="6857990"/>
          </a:xfrm>
          <a:prstGeom prst="rect">
            <a:avLst/>
          </a:prstGeom>
        </p:spPr>
      </p:pic>
      <p:sp>
        <p:nvSpPr>
          <p:cNvPr id="2" name="Title 1">
            <a:extLst>
              <a:ext uri="{FF2B5EF4-FFF2-40B4-BE49-F238E27FC236}">
                <a16:creationId xmlns:a16="http://schemas.microsoft.com/office/drawing/2014/main" id="{62229210-6215-F702-6381-E6B930EBF03F}"/>
              </a:ext>
            </a:extLst>
          </p:cNvPr>
          <p:cNvSpPr>
            <a:spLocks noGrp="1"/>
          </p:cNvSpPr>
          <p:nvPr>
            <p:ph type="title"/>
          </p:nvPr>
        </p:nvSpPr>
        <p:spPr/>
        <p:txBody>
          <a:bodyPr>
            <a:normAutofit/>
          </a:bodyPr>
          <a:lstStyle/>
          <a:p>
            <a:r>
              <a:rPr lang="en-US"/>
              <a:t>Introduction </a:t>
            </a:r>
          </a:p>
        </p:txBody>
      </p:sp>
      <p:sp>
        <p:nvSpPr>
          <p:cNvPr id="3" name="Content Placeholder 2">
            <a:extLst>
              <a:ext uri="{FF2B5EF4-FFF2-40B4-BE49-F238E27FC236}">
                <a16:creationId xmlns:a16="http://schemas.microsoft.com/office/drawing/2014/main" id="{A5A7337E-9EEC-8C74-1B3B-C8693F164FCE}"/>
              </a:ext>
            </a:extLst>
          </p:cNvPr>
          <p:cNvSpPr>
            <a:spLocks noGrp="1"/>
          </p:cNvSpPr>
          <p:nvPr>
            <p:ph idx="1"/>
          </p:nvPr>
        </p:nvSpPr>
        <p:spPr/>
        <p:txBody>
          <a:bodyPr>
            <a:normAutofit/>
          </a:bodyPr>
          <a:lstStyle/>
          <a:p>
            <a:pPr>
              <a:lnSpc>
                <a:spcPct val="90000"/>
              </a:lnSpc>
            </a:pPr>
            <a:r>
              <a:rPr lang="en-US" sz="2000" b="1"/>
              <a:t>Goal of project </a:t>
            </a:r>
            <a:r>
              <a:rPr lang="en-US" sz="2000"/>
              <a:t>: In the modern retail landscape, efficient and accurate data management is crucial for the smooth operation and success of any supermarket. The Supermarket Management System Database project aims to develop a comprehensive database solution that streamlines various aspects of supermarket operations, from inventory management and sales tracking to customer relationship management and business analytics.</a:t>
            </a:r>
          </a:p>
          <a:p>
            <a:pPr>
              <a:lnSpc>
                <a:spcPct val="90000"/>
              </a:lnSpc>
            </a:pPr>
            <a:r>
              <a:rPr lang="en-US" sz="2000"/>
              <a:t>This project will encompass the entire lifecycle of database development, including the design, implementation, and deployment phases. The end goal is to create a robust and scalable database in Microsoft SQL Server (MSSQL) that supports the supermarket's business needs and provides actionable insights through advanced reporting and data analytics tools such as Power BI.</a:t>
            </a:r>
          </a:p>
          <a:p>
            <a:pPr>
              <a:lnSpc>
                <a:spcPct val="90000"/>
              </a:lnSpc>
            </a:pPr>
            <a:endParaRPr lang="en-US" sz="2000"/>
          </a:p>
        </p:txBody>
      </p:sp>
    </p:spTree>
    <p:extLst>
      <p:ext uri="{BB962C8B-B14F-4D97-AF65-F5344CB8AC3E}">
        <p14:creationId xmlns:p14="http://schemas.microsoft.com/office/powerpoint/2010/main" val="2911640895"/>
      </p:ext>
    </p:extLst>
  </p:cSld>
  <p:clrMapOvr>
    <a:masterClrMapping/>
  </p:clrMapOvr>
  <p:transition spd="slow">
    <p:wheel spokes="1"/>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B9CA6-BC78-13DC-54C7-CF5005C02429}"/>
              </a:ext>
            </a:extLst>
          </p:cNvPr>
          <p:cNvSpPr>
            <a:spLocks noGrp="1"/>
          </p:cNvSpPr>
          <p:nvPr>
            <p:ph type="title"/>
          </p:nvPr>
        </p:nvSpPr>
        <p:spPr/>
        <p:txBody>
          <a:bodyPr/>
          <a:lstStyle/>
          <a:p>
            <a:r>
              <a:rPr lang="en-US">
                <a:gradFill flip="none">
                  <a:gsLst>
                    <a:gs pos="0">
                      <a:srgbClr val="000000"/>
                    </a:gs>
                    <a:gs pos="28000">
                      <a:srgbClr val="FFFFFF"/>
                    </a:gs>
                    <a:gs pos="100000">
                      <a:srgbClr val="E5DEDB">
                        <a:lumMod val="0"/>
                        <a:lumOff val="100000"/>
                      </a:srgbClr>
                    </a:gs>
                  </a:gsLst>
                  <a:lin ang="4800000" scaled="0"/>
                  <a:tileRect/>
                </a:gradFill>
              </a:rPr>
              <a:t>Charts</a:t>
            </a:r>
            <a:endParaRPr lang="en-US">
              <a:gradFill flip="none" rotWithShape="1">
                <a:gsLst>
                  <a:gs pos="0">
                    <a:prstClr val="black">
                      <a:lumMod val="25000"/>
                      <a:lumOff val="75000"/>
                    </a:prstClr>
                  </a:gs>
                  <a:gs pos="28000">
                    <a:prstClr val="white">
                      <a:lumMod val="93000"/>
                    </a:prstClr>
                  </a:gs>
                  <a:gs pos="100000">
                    <a:srgbClr val="E5DEDB">
                      <a:lumMod val="0"/>
                      <a:lumOff val="100000"/>
                    </a:srgbClr>
                  </a:gs>
                </a:gsLst>
                <a:lin ang="4800000" scaled="0"/>
                <a:tileRect/>
              </a:gradFill>
            </a:endParaRPr>
          </a:p>
        </p:txBody>
      </p:sp>
      <p:sp>
        <p:nvSpPr>
          <p:cNvPr id="3" name="Content Placeholder 2">
            <a:extLst>
              <a:ext uri="{FF2B5EF4-FFF2-40B4-BE49-F238E27FC236}">
                <a16:creationId xmlns:a16="http://schemas.microsoft.com/office/drawing/2014/main" id="{F2B67BBD-1CAA-171F-5897-15AD9B2D3460}"/>
              </a:ext>
            </a:extLst>
          </p:cNvPr>
          <p:cNvSpPr>
            <a:spLocks noGrp="1"/>
          </p:cNvSpPr>
          <p:nvPr>
            <p:ph idx="1"/>
          </p:nvPr>
        </p:nvSpPr>
        <p:spPr/>
        <p:txBody>
          <a:bodyPr vert="horz" lIns="91440" tIns="45720" rIns="91440" bIns="45720" rtlCol="0" anchor="t">
            <a:normAutofit/>
          </a:bodyPr>
          <a:lstStyle/>
          <a:p>
            <a:r>
              <a:rPr lang="en-US">
                <a:gradFill>
                  <a:gsLst>
                    <a:gs pos="0">
                      <a:srgbClr val="000000"/>
                    </a:gs>
                    <a:gs pos="34000">
                      <a:srgbClr val="FFFFFF"/>
                    </a:gs>
                    <a:gs pos="100000">
                      <a:srgbClr val="E5DEDB">
                        <a:lumMod val="0"/>
                        <a:lumOff val="100000"/>
                      </a:srgbClr>
                    </a:gs>
                  </a:gsLst>
                  <a:lin ang="4800000" scaled="0"/>
                </a:gradFill>
              </a:rPr>
              <a:t>5- </a:t>
            </a:r>
            <a:r>
              <a:rPr lang="en-US">
                <a:gradFill>
                  <a:gsLst>
                    <a:gs pos="0">
                      <a:srgbClr val="000000"/>
                    </a:gs>
                    <a:gs pos="34000">
                      <a:srgbClr val="FFFFFF"/>
                    </a:gs>
                    <a:gs pos="100000">
                      <a:srgbClr val="E5DEDB">
                        <a:lumMod val="0"/>
                        <a:lumOff val="100000"/>
                      </a:srgbClr>
                    </a:gs>
                  </a:gsLst>
                  <a:lin ang="4800000" scaled="0"/>
                </a:gradFill>
                <a:ea typeface="+mn-lt"/>
                <a:cs typeface="+mn-lt"/>
              </a:rPr>
              <a:t>Top 10 states by mean sales</a:t>
            </a:r>
            <a:endParaRPr lang="en-US">
              <a:gradFill>
                <a:gsLst>
                  <a:gs pos="0">
                    <a:prstClr val="black">
                      <a:lumMod val="25000"/>
                      <a:lumOff val="75000"/>
                    </a:prstClr>
                  </a:gs>
                  <a:gs pos="34000">
                    <a:prstClr val="white">
                      <a:lumMod val="93000"/>
                    </a:prstClr>
                  </a:gs>
                  <a:gs pos="100000">
                    <a:srgbClr val="E5DEDB">
                      <a:lumMod val="0"/>
                      <a:lumOff val="100000"/>
                    </a:srgbClr>
                  </a:gs>
                </a:gsLst>
                <a:lin ang="4800000" scaled="0"/>
              </a:gradFill>
              <a:ea typeface="+mn-lt"/>
              <a:cs typeface="+mn-lt"/>
            </a:endParaRPr>
          </a:p>
          <a:p>
            <a:pPr marL="0" indent="0">
              <a:buNone/>
            </a:pPr>
            <a:r>
              <a:rPr lang="en-US">
                <a:gradFill>
                  <a:gsLst>
                    <a:gs pos="0">
                      <a:srgbClr val="000000"/>
                    </a:gs>
                    <a:gs pos="34000">
                      <a:srgbClr val="FFFFFF"/>
                    </a:gs>
                    <a:gs pos="100000">
                      <a:srgbClr val="E5DEDB">
                        <a:lumMod val="0"/>
                        <a:lumOff val="100000"/>
                      </a:srgbClr>
                    </a:gs>
                  </a:gsLst>
                  <a:lin ang="4800000" scaled="0"/>
                </a:gradFill>
              </a:rPr>
              <a:t>         </a:t>
            </a:r>
            <a:r>
              <a:rPr lang="en-US" sz="1800">
                <a:solidFill>
                  <a:schemeClr val="tx1"/>
                </a:solidFill>
                <a:ea typeface="+mn-lt"/>
                <a:cs typeface="+mn-lt"/>
              </a:rPr>
              <a:t>This chart displays the top 10 states by mean sales, offering a clear view of the most profitable </a:t>
            </a:r>
          </a:p>
          <a:p>
            <a:pPr marL="0" indent="0">
              <a:buNone/>
            </a:pPr>
            <a:r>
              <a:rPr lang="en-US" sz="1800">
                <a:solidFill>
                  <a:schemeClr val="tx1"/>
                </a:solidFill>
                <a:ea typeface="+mn-lt"/>
                <a:cs typeface="+mn-lt"/>
              </a:rPr>
              <a:t>               markets. The chart highlights significant differences in sales performance across the states.</a:t>
            </a:r>
            <a:endParaRPr lang="en-US" sz="1800">
              <a:solidFill>
                <a:srgbClr val="000000"/>
              </a:solidFill>
              <a:ea typeface="+mn-lt"/>
              <a:cs typeface="+mn-lt"/>
            </a:endParaRPr>
          </a:p>
          <a:p>
            <a:pPr marL="0" indent="0">
              <a:buNone/>
            </a:pPr>
            <a:endParaRPr lang="en-US" sz="1800">
              <a:solidFill>
                <a:schemeClr val="tx1"/>
              </a:solidFill>
              <a:ea typeface="+mn-lt"/>
              <a:cs typeface="+mn-lt"/>
            </a:endParaRPr>
          </a:p>
        </p:txBody>
      </p:sp>
      <p:pic>
        <p:nvPicPr>
          <p:cNvPr id="4" name="Picture 3" descr="A screenshot of a computer&#10;&#10;Description automatically generated">
            <a:extLst>
              <a:ext uri="{FF2B5EF4-FFF2-40B4-BE49-F238E27FC236}">
                <a16:creationId xmlns:a16="http://schemas.microsoft.com/office/drawing/2014/main" id="{FE00981B-F266-B2EC-120E-1A5B3798093F}"/>
              </a:ext>
            </a:extLst>
          </p:cNvPr>
          <p:cNvPicPr>
            <a:picLocks noChangeAspect="1"/>
          </p:cNvPicPr>
          <p:nvPr/>
        </p:nvPicPr>
        <p:blipFill>
          <a:blip r:embed="rId2"/>
          <a:stretch>
            <a:fillRect/>
          </a:stretch>
        </p:blipFill>
        <p:spPr>
          <a:xfrm>
            <a:off x="3361151" y="3331122"/>
            <a:ext cx="6784931" cy="2523511"/>
          </a:xfrm>
          <a:prstGeom prst="rect">
            <a:avLst/>
          </a:prstGeom>
        </p:spPr>
      </p:pic>
    </p:spTree>
    <p:extLst>
      <p:ext uri="{BB962C8B-B14F-4D97-AF65-F5344CB8AC3E}">
        <p14:creationId xmlns:p14="http://schemas.microsoft.com/office/powerpoint/2010/main" val="17927088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D3ED5-07B6-E0FE-4DAC-93C18F7AD5FA}"/>
              </a:ext>
            </a:extLst>
          </p:cNvPr>
          <p:cNvSpPr>
            <a:spLocks noGrp="1"/>
          </p:cNvSpPr>
          <p:nvPr>
            <p:ph type="title"/>
          </p:nvPr>
        </p:nvSpPr>
        <p:spPr/>
        <p:txBody>
          <a:bodyPr/>
          <a:lstStyle/>
          <a:p>
            <a:r>
              <a:rPr lang="en-US">
                <a:gradFill flip="none">
                  <a:gsLst>
                    <a:gs pos="0">
                      <a:srgbClr val="000000"/>
                    </a:gs>
                    <a:gs pos="28000">
                      <a:srgbClr val="FFFFFF"/>
                    </a:gs>
                    <a:gs pos="100000">
                      <a:srgbClr val="E5DEDB">
                        <a:lumMod val="0"/>
                        <a:lumOff val="100000"/>
                      </a:srgbClr>
                    </a:gs>
                  </a:gsLst>
                  <a:lin ang="4800000" scaled="0"/>
                  <a:tileRect/>
                </a:gradFill>
              </a:rPr>
              <a:t>Charts</a:t>
            </a:r>
          </a:p>
        </p:txBody>
      </p:sp>
      <p:sp>
        <p:nvSpPr>
          <p:cNvPr id="3" name="Content Placeholder 2">
            <a:extLst>
              <a:ext uri="{FF2B5EF4-FFF2-40B4-BE49-F238E27FC236}">
                <a16:creationId xmlns:a16="http://schemas.microsoft.com/office/drawing/2014/main" id="{893ADA95-9985-B6B5-D233-906F080389D2}"/>
              </a:ext>
            </a:extLst>
          </p:cNvPr>
          <p:cNvSpPr>
            <a:spLocks noGrp="1"/>
          </p:cNvSpPr>
          <p:nvPr>
            <p:ph idx="1"/>
          </p:nvPr>
        </p:nvSpPr>
        <p:spPr/>
        <p:txBody>
          <a:bodyPr vert="horz" lIns="91440" tIns="45720" rIns="91440" bIns="45720" rtlCol="0" anchor="t">
            <a:normAutofit/>
          </a:bodyPr>
          <a:lstStyle/>
          <a:p>
            <a:r>
              <a:rPr lang="en-US">
                <a:gradFill>
                  <a:gsLst>
                    <a:gs pos="0">
                      <a:srgbClr val="000000"/>
                    </a:gs>
                    <a:gs pos="34000">
                      <a:srgbClr val="FFFFFF"/>
                    </a:gs>
                    <a:gs pos="100000">
                      <a:srgbClr val="E5DEDB">
                        <a:lumMod val="0"/>
                        <a:lumOff val="100000"/>
                      </a:srgbClr>
                    </a:gs>
                  </a:gsLst>
                  <a:lin ang="4800000" scaled="0"/>
                </a:gradFill>
              </a:rPr>
              <a:t>5- </a:t>
            </a:r>
            <a:r>
              <a:rPr lang="en-US">
                <a:gradFill>
                  <a:gsLst>
                    <a:gs pos="0">
                      <a:srgbClr val="000000"/>
                    </a:gs>
                    <a:gs pos="34000">
                      <a:srgbClr val="FFFFFF"/>
                    </a:gs>
                    <a:gs pos="100000">
                      <a:srgbClr val="E5DEDB">
                        <a:lumMod val="0"/>
                        <a:lumOff val="100000"/>
                      </a:srgbClr>
                    </a:gs>
                  </a:gsLst>
                  <a:lin ang="4800000" scaled="0"/>
                </a:gradFill>
                <a:ea typeface="+mn-lt"/>
                <a:cs typeface="+mn-lt"/>
              </a:rPr>
              <a:t>sales vs year</a:t>
            </a:r>
          </a:p>
          <a:p>
            <a:pPr marL="0" indent="0">
              <a:buNone/>
            </a:pPr>
            <a:r>
              <a:rPr lang="en-US">
                <a:gradFill>
                  <a:gsLst>
                    <a:gs pos="0">
                      <a:srgbClr val="000000"/>
                    </a:gs>
                    <a:gs pos="34000">
                      <a:srgbClr val="FFFFFF"/>
                    </a:gs>
                    <a:gs pos="100000">
                      <a:srgbClr val="E5DEDB">
                        <a:lumMod val="0"/>
                        <a:lumOff val="100000"/>
                      </a:srgbClr>
                    </a:gs>
                  </a:gsLst>
                  <a:lin ang="4800000" scaled="0"/>
                </a:gradFill>
                <a:ea typeface="+mn-lt"/>
                <a:cs typeface="+mn-lt"/>
              </a:rPr>
              <a:t>         </a:t>
            </a:r>
            <a:r>
              <a:rPr lang="en-US" sz="1800">
                <a:solidFill>
                  <a:schemeClr val="tx1"/>
                </a:solidFill>
                <a:ea typeface="+mn-lt"/>
                <a:cs typeface="+mn-lt"/>
              </a:rPr>
              <a:t>This line chart illustrates the trend of sales over the years. The consistent upward slope indicates </a:t>
            </a:r>
          </a:p>
          <a:p>
            <a:pPr marL="0" indent="0">
              <a:buNone/>
            </a:pPr>
            <a:r>
              <a:rPr lang="en-US" sz="1800">
                <a:solidFill>
                  <a:schemeClr val="tx1"/>
                </a:solidFill>
                <a:ea typeface="+mn-lt"/>
                <a:cs typeface="+mn-lt"/>
              </a:rPr>
              <a:t>               steady growth in sales from 2014 to 2017, reflecting positive performance over time.</a:t>
            </a:r>
          </a:p>
        </p:txBody>
      </p:sp>
      <p:pic>
        <p:nvPicPr>
          <p:cNvPr id="4" name="Picture 3" descr="A graph on a black background&#10;&#10;Description automatically generated">
            <a:extLst>
              <a:ext uri="{FF2B5EF4-FFF2-40B4-BE49-F238E27FC236}">
                <a16:creationId xmlns:a16="http://schemas.microsoft.com/office/drawing/2014/main" id="{EE390C0F-827F-0229-6FF7-52339D01CFC4}"/>
              </a:ext>
            </a:extLst>
          </p:cNvPr>
          <p:cNvPicPr>
            <a:picLocks noChangeAspect="1"/>
          </p:cNvPicPr>
          <p:nvPr/>
        </p:nvPicPr>
        <p:blipFill>
          <a:blip r:embed="rId2"/>
          <a:stretch>
            <a:fillRect/>
          </a:stretch>
        </p:blipFill>
        <p:spPr>
          <a:xfrm>
            <a:off x="4603315" y="3581564"/>
            <a:ext cx="6753616" cy="2596734"/>
          </a:xfrm>
          <a:prstGeom prst="rect">
            <a:avLst/>
          </a:prstGeom>
        </p:spPr>
      </p:pic>
    </p:spTree>
    <p:extLst>
      <p:ext uri="{BB962C8B-B14F-4D97-AF65-F5344CB8AC3E}">
        <p14:creationId xmlns:p14="http://schemas.microsoft.com/office/powerpoint/2010/main" val="20051480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99DD7-5998-DE1F-7E8B-1300E28BFE10}"/>
              </a:ext>
            </a:extLst>
          </p:cNvPr>
          <p:cNvSpPr>
            <a:spLocks noGrp="1"/>
          </p:cNvSpPr>
          <p:nvPr>
            <p:ph type="title"/>
          </p:nvPr>
        </p:nvSpPr>
        <p:spPr/>
        <p:txBody>
          <a:bodyPr/>
          <a:lstStyle/>
          <a:p>
            <a:r>
              <a:rPr lang="en-US">
                <a:gradFill flip="none">
                  <a:gsLst>
                    <a:gs pos="0">
                      <a:srgbClr val="000000"/>
                    </a:gs>
                    <a:gs pos="28000">
                      <a:srgbClr val="FFFFFF"/>
                    </a:gs>
                    <a:gs pos="100000">
                      <a:srgbClr val="E5DEDB">
                        <a:lumMod val="0"/>
                        <a:lumOff val="100000"/>
                      </a:srgbClr>
                    </a:gs>
                  </a:gsLst>
                  <a:lin ang="4800000" scaled="0"/>
                  <a:tileRect/>
                </a:gradFill>
              </a:rPr>
              <a:t>Machine Model</a:t>
            </a:r>
          </a:p>
        </p:txBody>
      </p:sp>
      <p:sp>
        <p:nvSpPr>
          <p:cNvPr id="3" name="Content Placeholder 2">
            <a:extLst>
              <a:ext uri="{FF2B5EF4-FFF2-40B4-BE49-F238E27FC236}">
                <a16:creationId xmlns:a16="http://schemas.microsoft.com/office/drawing/2014/main" id="{62BAA787-5907-5465-314C-17254E124E75}"/>
              </a:ext>
            </a:extLst>
          </p:cNvPr>
          <p:cNvSpPr>
            <a:spLocks noGrp="1"/>
          </p:cNvSpPr>
          <p:nvPr>
            <p:ph idx="1"/>
          </p:nvPr>
        </p:nvSpPr>
        <p:spPr/>
        <p:txBody>
          <a:bodyPr vert="horz" lIns="91440" tIns="45720" rIns="91440" bIns="45720" rtlCol="0" anchor="t">
            <a:normAutofit/>
          </a:bodyPr>
          <a:lstStyle/>
          <a:p>
            <a:r>
              <a:rPr lang="en-US">
                <a:gradFill>
                  <a:gsLst>
                    <a:gs pos="0">
                      <a:srgbClr val="000000"/>
                    </a:gs>
                    <a:gs pos="34000">
                      <a:srgbClr val="FFFFFF"/>
                    </a:gs>
                    <a:gs pos="100000">
                      <a:srgbClr val="E5DEDB">
                        <a:lumMod val="0"/>
                        <a:lumOff val="100000"/>
                      </a:srgbClr>
                    </a:gs>
                  </a:gsLst>
                  <a:lin ang="4800000" scaled="0"/>
                </a:gradFill>
              </a:rPr>
              <a:t>Model Comparison</a:t>
            </a:r>
            <a:endParaRPr lang="en-US">
              <a:gradFill>
                <a:gsLst>
                  <a:gs pos="0">
                    <a:prstClr val="black">
                      <a:lumMod val="25000"/>
                      <a:lumOff val="75000"/>
                    </a:prstClr>
                  </a:gs>
                  <a:gs pos="34000">
                    <a:prstClr val="white">
                      <a:lumMod val="93000"/>
                    </a:prstClr>
                  </a:gs>
                  <a:gs pos="100000">
                    <a:srgbClr val="E5DEDB">
                      <a:lumMod val="0"/>
                      <a:lumOff val="100000"/>
                    </a:srgbClr>
                  </a:gs>
                </a:gsLst>
                <a:lin ang="4800000" scaled="0"/>
              </a:gradFill>
            </a:endParaRPr>
          </a:p>
        </p:txBody>
      </p:sp>
      <p:pic>
        <p:nvPicPr>
          <p:cNvPr id="4" name="Picture 3" descr="A screenshot of a computer program&#10;&#10;Description automatically generated">
            <a:extLst>
              <a:ext uri="{FF2B5EF4-FFF2-40B4-BE49-F238E27FC236}">
                <a16:creationId xmlns:a16="http://schemas.microsoft.com/office/drawing/2014/main" id="{72F1D408-4970-E427-FF78-0A5073B8FFB6}"/>
              </a:ext>
            </a:extLst>
          </p:cNvPr>
          <p:cNvPicPr>
            <a:picLocks noChangeAspect="1"/>
          </p:cNvPicPr>
          <p:nvPr/>
        </p:nvPicPr>
        <p:blipFill>
          <a:blip r:embed="rId2"/>
          <a:stretch>
            <a:fillRect/>
          </a:stretch>
        </p:blipFill>
        <p:spPr>
          <a:xfrm>
            <a:off x="4373671" y="2593171"/>
            <a:ext cx="7233780" cy="2517163"/>
          </a:xfrm>
          <a:prstGeom prst="rect">
            <a:avLst/>
          </a:prstGeom>
        </p:spPr>
      </p:pic>
    </p:spTree>
    <p:extLst>
      <p:ext uri="{BB962C8B-B14F-4D97-AF65-F5344CB8AC3E}">
        <p14:creationId xmlns:p14="http://schemas.microsoft.com/office/powerpoint/2010/main" val="2157080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11613-3D98-A616-6997-61E8BBFFEFB4}"/>
              </a:ext>
            </a:extLst>
          </p:cNvPr>
          <p:cNvSpPr>
            <a:spLocks noGrp="1"/>
          </p:cNvSpPr>
          <p:nvPr>
            <p:ph type="title"/>
          </p:nvPr>
        </p:nvSpPr>
        <p:spPr>
          <a:xfrm>
            <a:off x="838200" y="365125"/>
            <a:ext cx="10515600" cy="1325563"/>
          </a:xfrm>
        </p:spPr>
        <p:txBody>
          <a:bodyPr>
            <a:normAutofit/>
          </a:bodyPr>
          <a:lstStyle/>
          <a:p>
            <a:r>
              <a:rPr lang="en-US"/>
              <a:t>Project Timeline</a:t>
            </a:r>
          </a:p>
        </p:txBody>
      </p:sp>
      <p:graphicFrame>
        <p:nvGraphicFramePr>
          <p:cNvPr id="8" name="Content Placeholder 5">
            <a:extLst>
              <a:ext uri="{FF2B5EF4-FFF2-40B4-BE49-F238E27FC236}">
                <a16:creationId xmlns:a16="http://schemas.microsoft.com/office/drawing/2014/main" id="{AAA624DE-1EA5-A170-7F2A-E1C92999E3FC}"/>
              </a:ext>
            </a:extLst>
          </p:cNvPr>
          <p:cNvGraphicFramePr>
            <a:graphicFrameLocks noGrp="1"/>
          </p:cNvGraphicFramePr>
          <p:nvPr>
            <p:ph idx="1"/>
            <p:extLst>
              <p:ext uri="{D42A27DB-BD31-4B8C-83A1-F6EECF244321}">
                <p14:modId xmlns:p14="http://schemas.microsoft.com/office/powerpoint/2010/main" val="210961782"/>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66291002"/>
      </p:ext>
    </p:extLst>
  </p:cSld>
  <p:clrMapOvr>
    <a:masterClrMapping/>
  </p:clrMapOvr>
  <p:transition spd="slow">
    <p:wheel spokes="1"/>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49" descr="Packages on conveyor belt">
            <a:extLst>
              <a:ext uri="{FF2B5EF4-FFF2-40B4-BE49-F238E27FC236}">
                <a16:creationId xmlns:a16="http://schemas.microsoft.com/office/drawing/2014/main" id="{88BAD58D-C6E7-9752-8A48-875113537357}"/>
              </a:ext>
            </a:extLst>
          </p:cNvPr>
          <p:cNvPicPr>
            <a:picLocks noChangeAspect="1"/>
          </p:cNvPicPr>
          <p:nvPr/>
        </p:nvPicPr>
        <p:blipFill rotWithShape="1">
          <a:blip r:embed="rId2">
            <a:duotone>
              <a:schemeClr val="bg2">
                <a:shade val="45000"/>
                <a:satMod val="135000"/>
              </a:schemeClr>
              <a:prstClr val="white"/>
            </a:duotone>
            <a:alphaModFix amt="21000"/>
          </a:blip>
          <a:srcRect t="7994" b="7736"/>
          <a:stretch/>
        </p:blipFill>
        <p:spPr>
          <a:xfrm>
            <a:off x="20" y="10"/>
            <a:ext cx="12191980" cy="6857990"/>
          </a:xfrm>
          <a:prstGeom prst="rect">
            <a:avLst/>
          </a:prstGeom>
        </p:spPr>
      </p:pic>
      <p:sp>
        <p:nvSpPr>
          <p:cNvPr id="2" name="Title 1">
            <a:extLst>
              <a:ext uri="{FF2B5EF4-FFF2-40B4-BE49-F238E27FC236}">
                <a16:creationId xmlns:a16="http://schemas.microsoft.com/office/drawing/2014/main" id="{1D404643-3703-0438-B76D-5DE12A65506E}"/>
              </a:ext>
            </a:extLst>
          </p:cNvPr>
          <p:cNvSpPr>
            <a:spLocks noGrp="1"/>
          </p:cNvSpPr>
          <p:nvPr>
            <p:ph type="title"/>
          </p:nvPr>
        </p:nvSpPr>
        <p:spPr/>
        <p:txBody>
          <a:bodyPr>
            <a:normAutofit/>
          </a:bodyPr>
          <a:lstStyle/>
          <a:p>
            <a:r>
              <a:rPr lang="en-US"/>
              <a:t>Conclusion</a:t>
            </a:r>
          </a:p>
        </p:txBody>
      </p:sp>
      <p:sp>
        <p:nvSpPr>
          <p:cNvPr id="3" name="Content Placeholder 2">
            <a:extLst>
              <a:ext uri="{FF2B5EF4-FFF2-40B4-BE49-F238E27FC236}">
                <a16:creationId xmlns:a16="http://schemas.microsoft.com/office/drawing/2014/main" id="{E64E238B-E325-D251-5C05-86E13D5463E0}"/>
              </a:ext>
            </a:extLst>
          </p:cNvPr>
          <p:cNvSpPr>
            <a:spLocks noGrp="1"/>
          </p:cNvSpPr>
          <p:nvPr>
            <p:ph idx="1"/>
          </p:nvPr>
        </p:nvSpPr>
        <p:spPr/>
        <p:txBody>
          <a:bodyPr>
            <a:normAutofit/>
          </a:bodyPr>
          <a:lstStyle/>
          <a:p>
            <a:r>
              <a:rPr lang="en-US"/>
              <a:t>The Supermarket Management System Database project is a comprehensive initiative that will significantly enhance the operational efficiency and decision-making capabilities of a supermarket. Through meticulous design, robust implementation, and advanced reporting, this project aims to deliver a powerful tool for managing and analyzing supermarket data. The successful completion of this project will not only streamline daily operations but also provide valuable insights that drive business growth.</a:t>
            </a:r>
          </a:p>
        </p:txBody>
      </p:sp>
    </p:spTree>
    <p:extLst>
      <p:ext uri="{BB962C8B-B14F-4D97-AF65-F5344CB8AC3E}">
        <p14:creationId xmlns:p14="http://schemas.microsoft.com/office/powerpoint/2010/main" val="3230692318"/>
      </p:ext>
    </p:extLst>
  </p:cSld>
  <p:clrMapOvr>
    <a:masterClrMapping/>
  </p:clrMapOvr>
  <p:transition spd="slow">
    <p:wheel spokes="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op view of cubes connected with black lines">
            <a:extLst>
              <a:ext uri="{FF2B5EF4-FFF2-40B4-BE49-F238E27FC236}">
                <a16:creationId xmlns:a16="http://schemas.microsoft.com/office/drawing/2014/main" id="{72EDC228-E381-B4C8-FF93-7F6957802776}"/>
              </a:ext>
            </a:extLst>
          </p:cNvPr>
          <p:cNvPicPr>
            <a:picLocks noChangeAspect="1"/>
          </p:cNvPicPr>
          <p:nvPr/>
        </p:nvPicPr>
        <p:blipFill rotWithShape="1">
          <a:blip r:embed="rId2">
            <a:duotone>
              <a:schemeClr val="bg2">
                <a:shade val="45000"/>
                <a:satMod val="135000"/>
              </a:schemeClr>
              <a:prstClr val="white"/>
            </a:duotone>
            <a:alphaModFix amt="21000"/>
          </a:blip>
          <a:srcRect t="14721" b="10279"/>
          <a:stretch/>
        </p:blipFill>
        <p:spPr>
          <a:xfrm>
            <a:off x="20" y="10"/>
            <a:ext cx="12191980" cy="6857990"/>
          </a:xfrm>
          <a:prstGeom prst="rect">
            <a:avLst/>
          </a:prstGeom>
        </p:spPr>
      </p:pic>
      <p:sp>
        <p:nvSpPr>
          <p:cNvPr id="2" name="Title 1">
            <a:extLst>
              <a:ext uri="{FF2B5EF4-FFF2-40B4-BE49-F238E27FC236}">
                <a16:creationId xmlns:a16="http://schemas.microsoft.com/office/drawing/2014/main" id="{D36C99EB-F301-4612-94EE-9F02EB3A1AC2}"/>
              </a:ext>
            </a:extLst>
          </p:cNvPr>
          <p:cNvSpPr>
            <a:spLocks noGrp="1"/>
          </p:cNvSpPr>
          <p:nvPr>
            <p:ph type="title"/>
          </p:nvPr>
        </p:nvSpPr>
        <p:spPr/>
        <p:txBody>
          <a:bodyPr>
            <a:normAutofit/>
          </a:bodyPr>
          <a:lstStyle/>
          <a:p>
            <a:r>
              <a:rPr lang="en-US"/>
              <a:t>Project Goals</a:t>
            </a:r>
          </a:p>
        </p:txBody>
      </p:sp>
      <p:sp>
        <p:nvSpPr>
          <p:cNvPr id="3" name="Content Placeholder 2">
            <a:extLst>
              <a:ext uri="{FF2B5EF4-FFF2-40B4-BE49-F238E27FC236}">
                <a16:creationId xmlns:a16="http://schemas.microsoft.com/office/drawing/2014/main" id="{67E3A2BA-5FA6-9214-150D-A0339C2D9837}"/>
              </a:ext>
            </a:extLst>
          </p:cNvPr>
          <p:cNvSpPr>
            <a:spLocks noGrp="1"/>
          </p:cNvSpPr>
          <p:nvPr>
            <p:ph idx="1"/>
          </p:nvPr>
        </p:nvSpPr>
        <p:spPr>
          <a:xfrm>
            <a:off x="619432" y="1825625"/>
            <a:ext cx="10734368" cy="4909472"/>
          </a:xfrm>
        </p:spPr>
        <p:txBody>
          <a:bodyPr>
            <a:normAutofit fontScale="70000" lnSpcReduction="20000"/>
          </a:bodyPr>
          <a:lstStyle/>
          <a:p>
            <a:pPr>
              <a:lnSpc>
                <a:spcPct val="90000"/>
              </a:lnSpc>
              <a:buFont typeface="+mj-lt"/>
              <a:buAutoNum type="arabicPeriod"/>
            </a:pPr>
            <a:r>
              <a:rPr lang="en-US"/>
              <a:t>Create ERD: Design a detailed Entity-Relationship Diagram (ERD) for supermarket operations.</a:t>
            </a:r>
          </a:p>
          <a:p>
            <a:pPr>
              <a:lnSpc>
                <a:spcPct val="90000"/>
              </a:lnSpc>
              <a:buFont typeface="+mj-lt"/>
              <a:buAutoNum type="arabicPeriod"/>
            </a:pPr>
            <a:r>
              <a:rPr lang="en-US"/>
              <a:t>Convert ERD to Schema: Translate the ERD into a formal database schema with all necessary tables, keys, and constraints.</a:t>
            </a:r>
          </a:p>
          <a:p>
            <a:pPr>
              <a:lnSpc>
                <a:spcPct val="90000"/>
              </a:lnSpc>
              <a:buFont typeface="+mj-lt"/>
              <a:buAutoNum type="arabicPeriod"/>
            </a:pPr>
            <a:r>
              <a:rPr lang="en-US"/>
              <a:t>Create Database in MSSQL: Implement the schema in Microsoft SQL Server, setting up the database structure.</a:t>
            </a:r>
          </a:p>
          <a:p>
            <a:pPr>
              <a:lnSpc>
                <a:spcPct val="90000"/>
              </a:lnSpc>
              <a:buFont typeface="+mj-lt"/>
              <a:buAutoNum type="arabicPeriod"/>
            </a:pPr>
            <a:r>
              <a:rPr lang="en-US"/>
              <a:t>Gather Business Information: Identify key business questions to guide decision-making.</a:t>
            </a:r>
          </a:p>
          <a:p>
            <a:pPr>
              <a:lnSpc>
                <a:spcPct val="90000"/>
              </a:lnSpc>
              <a:buFont typeface="+mj-lt"/>
              <a:buAutoNum type="arabicPeriod"/>
            </a:pPr>
            <a:r>
              <a:rPr lang="en-US"/>
              <a:t>Create Data Model: Develop a data model optimized for performance and scalability.</a:t>
            </a:r>
          </a:p>
          <a:p>
            <a:pPr>
              <a:lnSpc>
                <a:spcPct val="90000"/>
              </a:lnSpc>
              <a:buFont typeface="+mj-lt"/>
              <a:buAutoNum type="arabicPeriod"/>
            </a:pPr>
            <a:r>
              <a:rPr lang="en-US"/>
              <a:t>Create Data Warehouse: Design and implement a data warehouse for comprehensive reporting and analysis.</a:t>
            </a:r>
          </a:p>
          <a:p>
            <a:pPr>
              <a:lnSpc>
                <a:spcPct val="90000"/>
              </a:lnSpc>
              <a:buFont typeface="+mj-lt"/>
              <a:buAutoNum type="arabicPeriod"/>
            </a:pPr>
            <a:r>
              <a:rPr lang="en-US"/>
              <a:t>ETL in SSIS: Use SQL Server Integration Services (SSIS) to develop an ETL process to populate the data warehouse.</a:t>
            </a:r>
          </a:p>
          <a:p>
            <a:pPr>
              <a:lnSpc>
                <a:spcPct val="90000"/>
              </a:lnSpc>
              <a:buFont typeface="+mj-lt"/>
              <a:buAutoNum type="arabicPeriod"/>
            </a:pPr>
            <a:r>
              <a:rPr lang="en-US"/>
              <a:t>Create Reports in Power BI: Develop interactive reports in Power BI to visualize data and provide business intelligence.</a:t>
            </a:r>
          </a:p>
          <a:p>
            <a:pPr>
              <a:lnSpc>
                <a:spcPct val="90000"/>
              </a:lnSpc>
              <a:buFont typeface="+mj-lt"/>
              <a:buAutoNum type="arabicPeriod"/>
            </a:pPr>
            <a:r>
              <a:rPr lang="en-US"/>
              <a:t>Data analysis using Python: Build a notebook to analysis dataset and got more insights and </a:t>
            </a:r>
            <a:r>
              <a:rPr lang="en-US" err="1"/>
              <a:t>kpi</a:t>
            </a:r>
            <a:r>
              <a:rPr lang="en-US"/>
              <a:t> .</a:t>
            </a:r>
          </a:p>
          <a:p>
            <a:pPr>
              <a:lnSpc>
                <a:spcPct val="90000"/>
              </a:lnSpc>
              <a:buFont typeface="+mj-lt"/>
              <a:buAutoNum type="arabicPeriod"/>
            </a:pPr>
            <a:r>
              <a:rPr lang="en-US"/>
              <a:t>ML: Build a machine learning model regression to predict total profit .</a:t>
            </a:r>
          </a:p>
        </p:txBody>
      </p:sp>
    </p:spTree>
    <p:extLst>
      <p:ext uri="{BB962C8B-B14F-4D97-AF65-F5344CB8AC3E}">
        <p14:creationId xmlns:p14="http://schemas.microsoft.com/office/powerpoint/2010/main" val="4243543026"/>
      </p:ext>
    </p:extLst>
  </p:cSld>
  <p:clrMapOvr>
    <a:masterClrMapping/>
  </p:clrMapOvr>
  <p:transition spd="slow">
    <p:wheel spokes="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diagram of a flowchart&#10;&#10;Description automatically generated">
            <a:extLst>
              <a:ext uri="{FF2B5EF4-FFF2-40B4-BE49-F238E27FC236}">
                <a16:creationId xmlns:a16="http://schemas.microsoft.com/office/drawing/2014/main" id="{CB476615-102B-F062-A447-F1929CB766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757" y="0"/>
            <a:ext cx="11733096" cy="6858000"/>
          </a:xfrm>
          <a:prstGeom prst="rect">
            <a:avLst/>
          </a:prstGeom>
        </p:spPr>
      </p:pic>
      <p:sp>
        <p:nvSpPr>
          <p:cNvPr id="13" name="Title 1">
            <a:extLst>
              <a:ext uri="{FF2B5EF4-FFF2-40B4-BE49-F238E27FC236}">
                <a16:creationId xmlns:a16="http://schemas.microsoft.com/office/drawing/2014/main" id="{0A2D8740-FA65-F250-C825-FC83DF9F9FD8}"/>
              </a:ext>
            </a:extLst>
          </p:cNvPr>
          <p:cNvSpPr>
            <a:spLocks noGrp="1"/>
          </p:cNvSpPr>
          <p:nvPr>
            <p:ph type="title"/>
          </p:nvPr>
        </p:nvSpPr>
        <p:spPr>
          <a:xfrm>
            <a:off x="319757" y="0"/>
            <a:ext cx="3131366" cy="506360"/>
          </a:xfrm>
        </p:spPr>
        <p:txBody>
          <a:bodyPr vert="horz" lIns="91440" tIns="45720" rIns="91440" bIns="45720" rtlCol="0" anchor="b">
            <a:noAutofit/>
          </a:bodyPr>
          <a:lstStyle/>
          <a:p>
            <a:pPr>
              <a:lnSpc>
                <a:spcPct val="100000"/>
              </a:lnSpc>
            </a:pPr>
            <a:r>
              <a:rPr lang="en-US" sz="1400" b="1">
                <a:solidFill>
                  <a:schemeClr val="bg1"/>
                </a:solidFill>
              </a:rPr>
              <a:t>Entity-Relationship Diagram (ERD)</a:t>
            </a:r>
          </a:p>
        </p:txBody>
      </p:sp>
    </p:spTree>
    <p:extLst>
      <p:ext uri="{BB962C8B-B14F-4D97-AF65-F5344CB8AC3E}">
        <p14:creationId xmlns:p14="http://schemas.microsoft.com/office/powerpoint/2010/main" val="135814978"/>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13"/>
                                        </p:tgtEl>
                                        <p:attrNameLst>
                                          <p:attrName>style.visibility</p:attrName>
                                        </p:attrNameLst>
                                      </p:cBhvr>
                                      <p:to>
                                        <p:strVal val="visible"/>
                                      </p:to>
                                    </p:set>
                                    <p:animEffect transition="in" filter="fade">
                                      <p:cBhvr>
                                        <p:cTn id="7" dur="7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mputer screen shot of a computer program&#10;&#10;Description automatically generated">
            <a:extLst>
              <a:ext uri="{FF2B5EF4-FFF2-40B4-BE49-F238E27FC236}">
                <a16:creationId xmlns:a16="http://schemas.microsoft.com/office/drawing/2014/main" id="{4066B92B-A2CA-F959-A468-70F43021DE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259" y="0"/>
            <a:ext cx="10358064" cy="6858000"/>
          </a:xfrm>
          <a:prstGeom prst="rect">
            <a:avLst/>
          </a:prstGeom>
        </p:spPr>
      </p:pic>
      <p:sp>
        <p:nvSpPr>
          <p:cNvPr id="2" name="TextBox 1">
            <a:extLst>
              <a:ext uri="{FF2B5EF4-FFF2-40B4-BE49-F238E27FC236}">
                <a16:creationId xmlns:a16="http://schemas.microsoft.com/office/drawing/2014/main" id="{7E753BA7-4B43-DE93-6F9E-8760AFF5338A}"/>
              </a:ext>
            </a:extLst>
          </p:cNvPr>
          <p:cNvSpPr txBox="1"/>
          <p:nvPr/>
        </p:nvSpPr>
        <p:spPr>
          <a:xfrm>
            <a:off x="1145677" y="206477"/>
            <a:ext cx="2187458" cy="461665"/>
          </a:xfrm>
          <a:prstGeom prst="rect">
            <a:avLst/>
          </a:prstGeom>
          <a:noFill/>
        </p:spPr>
        <p:txBody>
          <a:bodyPr wrap="square" rtlCol="0">
            <a:spAutoFit/>
          </a:bodyPr>
          <a:lstStyle/>
          <a:p>
            <a:r>
              <a:rPr lang="en-US" sz="2400" b="1">
                <a:solidFill>
                  <a:schemeClr val="bg1"/>
                </a:solidFill>
                <a:latin typeface="Aharoni" panose="02010803020104030203" pitchFamily="2" charset="-79"/>
                <a:cs typeface="Aharoni" panose="02010803020104030203" pitchFamily="2" charset="-79"/>
              </a:rPr>
              <a:t>Schema </a:t>
            </a:r>
          </a:p>
        </p:txBody>
      </p:sp>
    </p:spTree>
    <p:extLst>
      <p:ext uri="{BB962C8B-B14F-4D97-AF65-F5344CB8AC3E}">
        <p14:creationId xmlns:p14="http://schemas.microsoft.com/office/powerpoint/2010/main" val="1860836143"/>
      </p:ext>
    </p:extLst>
  </p:cSld>
  <p:clrMapOvr>
    <a:masterClrMapping/>
  </p:clrMapOvr>
  <p:transition spd="slow">
    <p:wheel spokes="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70B78-4B20-B569-E734-338ACCE3EABD}"/>
              </a:ext>
            </a:extLst>
          </p:cNvPr>
          <p:cNvSpPr>
            <a:spLocks noGrp="1"/>
          </p:cNvSpPr>
          <p:nvPr>
            <p:ph type="title"/>
          </p:nvPr>
        </p:nvSpPr>
        <p:spPr>
          <a:xfrm>
            <a:off x="7590504" y="2733368"/>
            <a:ext cx="4040340" cy="570271"/>
          </a:xfrm>
        </p:spPr>
        <p:txBody>
          <a:bodyPr vert="horz" lIns="91440" tIns="45720" rIns="91440" bIns="45720" rtlCol="0" anchor="b">
            <a:normAutofit/>
          </a:bodyPr>
          <a:lstStyle/>
          <a:p>
            <a:pPr algn="r"/>
            <a:r>
              <a:rPr lang="en-US" sz="2400" b="1"/>
              <a:t>Database Creation in MSSQL</a:t>
            </a:r>
          </a:p>
        </p:txBody>
      </p:sp>
      <p:pic>
        <p:nvPicPr>
          <p:cNvPr id="7" name="Picture 6">
            <a:extLst>
              <a:ext uri="{FF2B5EF4-FFF2-40B4-BE49-F238E27FC236}">
                <a16:creationId xmlns:a16="http://schemas.microsoft.com/office/drawing/2014/main" id="{87C5FFAB-F079-E636-6421-5C4E770C8657}"/>
              </a:ext>
            </a:extLst>
          </p:cNvPr>
          <p:cNvPicPr>
            <a:picLocks noChangeAspect="1"/>
          </p:cNvPicPr>
          <p:nvPr/>
        </p:nvPicPr>
        <p:blipFill>
          <a:blip r:embed="rId2"/>
          <a:stretch>
            <a:fillRect/>
          </a:stretch>
        </p:blipFill>
        <p:spPr>
          <a:xfrm>
            <a:off x="9779" y="0"/>
            <a:ext cx="7170549" cy="6858000"/>
          </a:xfrm>
          <a:prstGeom prst="rect">
            <a:avLst/>
          </a:prstGeom>
        </p:spPr>
      </p:pic>
    </p:spTree>
    <p:extLst>
      <p:ext uri="{BB962C8B-B14F-4D97-AF65-F5344CB8AC3E}">
        <p14:creationId xmlns:p14="http://schemas.microsoft.com/office/powerpoint/2010/main" val="2751677602"/>
      </p:ext>
    </p:extLst>
  </p:cSld>
  <p:clrMapOvr>
    <a:masterClrMapping/>
  </p:clrMapOvr>
  <p:transition spd="slow">
    <p:wheel spokes="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E32-4CDF-25DA-296E-2CD098B9F72D}"/>
              </a:ext>
            </a:extLst>
          </p:cNvPr>
          <p:cNvSpPr>
            <a:spLocks noGrp="1"/>
          </p:cNvSpPr>
          <p:nvPr>
            <p:ph type="title"/>
          </p:nvPr>
        </p:nvSpPr>
        <p:spPr>
          <a:xfrm>
            <a:off x="3962399" y="685800"/>
            <a:ext cx="7345891" cy="1413933"/>
          </a:xfrm>
        </p:spPr>
        <p:txBody>
          <a:bodyPr>
            <a:normAutofit fontScale="90000"/>
          </a:bodyPr>
          <a:lstStyle/>
          <a:p>
            <a:r>
              <a:rPr lang="en-US"/>
              <a:t>Business Information</a:t>
            </a:r>
            <a:r>
              <a:rPr lang="ar-EG"/>
              <a:t> </a:t>
            </a:r>
            <a:r>
              <a:rPr lang="en-US"/>
              <a:t>Questions ?</a:t>
            </a:r>
          </a:p>
        </p:txBody>
      </p:sp>
      <p:sp>
        <p:nvSpPr>
          <p:cNvPr id="3" name="Content Placeholder 2">
            <a:extLst>
              <a:ext uri="{FF2B5EF4-FFF2-40B4-BE49-F238E27FC236}">
                <a16:creationId xmlns:a16="http://schemas.microsoft.com/office/drawing/2014/main" id="{73D1E181-D4D0-BE14-9C8B-BCEC827657D7}"/>
              </a:ext>
            </a:extLst>
          </p:cNvPr>
          <p:cNvSpPr>
            <a:spLocks noGrp="1"/>
          </p:cNvSpPr>
          <p:nvPr>
            <p:ph idx="1"/>
          </p:nvPr>
        </p:nvSpPr>
        <p:spPr>
          <a:xfrm>
            <a:off x="3843867" y="2048933"/>
            <a:ext cx="7659156" cy="3742267"/>
          </a:xfrm>
        </p:spPr>
        <p:txBody>
          <a:bodyPr>
            <a:normAutofit/>
          </a:bodyPr>
          <a:lstStyle/>
          <a:p>
            <a:pPr>
              <a:lnSpc>
                <a:spcPct val="90000"/>
              </a:lnSpc>
              <a:buFont typeface="+mj-lt"/>
              <a:buAutoNum type="arabicPeriod"/>
            </a:pPr>
            <a:r>
              <a:rPr lang="en-US" sz="1700"/>
              <a:t>What are the total sales revenue and quantity sold for each product category?</a:t>
            </a:r>
          </a:p>
          <a:p>
            <a:pPr>
              <a:lnSpc>
                <a:spcPct val="90000"/>
              </a:lnSpc>
              <a:buFont typeface="+mj-lt"/>
              <a:buAutoNum type="arabicPeriod"/>
            </a:pPr>
            <a:r>
              <a:rPr lang="en-US" sz="1700"/>
              <a:t>How do sales vary over time, and can we identify any seasonal trends or patterns?</a:t>
            </a:r>
          </a:p>
          <a:p>
            <a:pPr>
              <a:lnSpc>
                <a:spcPct val="90000"/>
              </a:lnSpc>
              <a:buFont typeface="+mj-lt"/>
              <a:buAutoNum type="arabicPeriod"/>
            </a:pPr>
            <a:r>
              <a:rPr lang="en-US" sz="1700"/>
              <a:t>Which branches are the top performers in terms of sales revenue and profit margin?</a:t>
            </a:r>
          </a:p>
          <a:p>
            <a:pPr>
              <a:lnSpc>
                <a:spcPct val="90000"/>
              </a:lnSpc>
              <a:buFont typeface="+mj-lt"/>
              <a:buAutoNum type="arabicPeriod"/>
            </a:pPr>
            <a:r>
              <a:rPr lang="en-US" sz="1700"/>
              <a:t>What is the sales performance of employees in each branch and department, and who are the top 10 sales representatives and their managers?</a:t>
            </a:r>
          </a:p>
          <a:p>
            <a:pPr>
              <a:lnSpc>
                <a:spcPct val="90000"/>
              </a:lnSpc>
              <a:buFont typeface="+mj-lt"/>
              <a:buAutoNum type="arabicPeriod"/>
            </a:pPr>
            <a:r>
              <a:rPr lang="en-US" sz="1700"/>
              <a:t>What are the current inventory levels of each product in each branch, and how does inventory turnover vary across different product categories and branches?</a:t>
            </a:r>
          </a:p>
          <a:p>
            <a:pPr>
              <a:lnSpc>
                <a:spcPct val="90000"/>
              </a:lnSpc>
              <a:buFont typeface="+mj-lt"/>
              <a:buAutoNum type="arabicPeriod"/>
            </a:pPr>
            <a:r>
              <a:rPr lang="en-US" sz="1700"/>
              <a:t>Which promotions result in the highest increase in sales revenue, and can we quantify the ROI for each promotion campaign?</a:t>
            </a:r>
          </a:p>
        </p:txBody>
      </p:sp>
      <p:pic>
        <p:nvPicPr>
          <p:cNvPr id="22" name="Picture 21" descr="Calculator, pen, compass, money and a paper with graphs printed on it">
            <a:extLst>
              <a:ext uri="{FF2B5EF4-FFF2-40B4-BE49-F238E27FC236}">
                <a16:creationId xmlns:a16="http://schemas.microsoft.com/office/drawing/2014/main" id="{A05634A9-7F36-936F-0CAD-FB9179F3ADB7}"/>
              </a:ext>
            </a:extLst>
          </p:cNvPr>
          <p:cNvPicPr>
            <a:picLocks noChangeAspect="1"/>
          </p:cNvPicPr>
          <p:nvPr/>
        </p:nvPicPr>
        <p:blipFill rotWithShape="1">
          <a:blip r:embed="rId2"/>
          <a:srcRect l="36916" r="32693" b="-1"/>
          <a:stretch/>
        </p:blipFill>
        <p:spPr>
          <a:xfrm>
            <a:off x="20" y="10"/>
            <a:ext cx="3459143" cy="6857990"/>
          </a:xfrm>
          <a:custGeom>
            <a:avLst/>
            <a:gdLst/>
            <a:ahLst/>
            <a:cxnLst/>
            <a:rect l="l" t="t" r="r" b="b"/>
            <a:pathLst>
              <a:path w="3458633" h="6858000">
                <a:moveTo>
                  <a:pt x="0" y="0"/>
                </a:moveTo>
                <a:lnTo>
                  <a:pt x="3174999" y="0"/>
                </a:lnTo>
                <a:lnTo>
                  <a:pt x="2294466" y="5223932"/>
                </a:lnTo>
                <a:lnTo>
                  <a:pt x="3458633" y="6853767"/>
                </a:lnTo>
                <a:lnTo>
                  <a:pt x="0" y="6858000"/>
                </a:lnTo>
                <a:lnTo>
                  <a:pt x="0" y="0"/>
                </a:lnTo>
                <a:close/>
              </a:path>
            </a:pathLst>
          </a:custGeom>
          <a:ln w="38100">
            <a:noFill/>
          </a:ln>
          <a:effectLst/>
        </p:spPr>
      </p:pic>
    </p:spTree>
    <p:extLst>
      <p:ext uri="{BB962C8B-B14F-4D97-AF65-F5344CB8AC3E}">
        <p14:creationId xmlns:p14="http://schemas.microsoft.com/office/powerpoint/2010/main" val="246361843"/>
      </p:ext>
    </p:extLst>
  </p:cSld>
  <p:clrMapOvr>
    <a:masterClrMapping/>
  </p:clrMapOvr>
  <p:transition spd="slow">
    <p:wheel spokes="1"/>
  </p:transition>
</p:sld>
</file>

<file path=ppt/theme/theme1.xml><?xml version="1.0" encoding="utf-8"?>
<a:theme xmlns:a="http://schemas.openxmlformats.org/drawingml/2006/main" name="Depth">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lossy">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Depth</Template>
  <TotalTime>1</TotalTime>
  <Words>1647</Words>
  <Application>Microsoft Office PowerPoint</Application>
  <PresentationFormat>Widescreen</PresentationFormat>
  <Paragraphs>150</Paragraphs>
  <Slides>44</Slides>
  <Notes>0</Notes>
  <HiddenSlides>0</HiddenSlides>
  <MMClips>0</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Depth</vt:lpstr>
      <vt:lpstr>Customer Sales Analysis </vt:lpstr>
      <vt:lpstr>Team</vt:lpstr>
      <vt:lpstr>Agenda </vt:lpstr>
      <vt:lpstr>Introduction </vt:lpstr>
      <vt:lpstr>Project Goals</vt:lpstr>
      <vt:lpstr>Entity-Relationship Diagram (ERD)</vt:lpstr>
      <vt:lpstr>PowerPoint Presentation</vt:lpstr>
      <vt:lpstr>Database Creation in MSSQL</vt:lpstr>
      <vt:lpstr>Business Information Questions ?</vt:lpstr>
      <vt:lpstr>Data Warehouse Design</vt:lpstr>
      <vt:lpstr>ETL Process in SSIS</vt:lpstr>
      <vt:lpstr>ETL Process in SSIS</vt:lpstr>
      <vt:lpstr>ETL Process in SSIS</vt:lpstr>
      <vt:lpstr>PowerPoint Presentation</vt:lpstr>
      <vt:lpstr>ETL Process in SSIS</vt:lpstr>
      <vt:lpstr>Date in FACT</vt:lpstr>
      <vt:lpstr>PowerPoint Presentation</vt:lpstr>
      <vt:lpstr>PowerPoint Presentation</vt:lpstr>
      <vt:lpstr>PowerPoint Presentation</vt:lpstr>
      <vt:lpstr>Introduction of Cloud </vt:lpstr>
      <vt:lpstr>Azure Goals</vt:lpstr>
      <vt:lpstr>Azure Goals</vt:lpstr>
      <vt:lpstr>Azure Goals</vt:lpstr>
      <vt:lpstr>DataBase Creation : Ensure: connectivity method  (public-end point)</vt:lpstr>
      <vt:lpstr>Connect It with azure data studio(open source cross-platform desktop) : </vt:lpstr>
      <vt:lpstr>After creating the tables and Views and insert data:</vt:lpstr>
      <vt:lpstr>Create Azure Synapse Analitics :</vt:lpstr>
      <vt:lpstr>- Then go to the rasourc  -Create sql pool in azure synapse for the dwh:</vt:lpstr>
      <vt:lpstr>-Open synapse studio and go to data in the left side and select the sql pool (dwh) to create the dimensions.</vt:lpstr>
      <vt:lpstr>Use integrate (from the left side bar) to make ETL processes :</vt:lpstr>
      <vt:lpstr>PowerPoint Presentation</vt:lpstr>
      <vt:lpstr>Data in fact table </vt:lpstr>
      <vt:lpstr>Answer Business Qustions </vt:lpstr>
      <vt:lpstr>PowerPoint Presentation</vt:lpstr>
      <vt:lpstr>Analysis and Machine Learning</vt:lpstr>
      <vt:lpstr>Charts</vt:lpstr>
      <vt:lpstr>Charts</vt:lpstr>
      <vt:lpstr>Charts</vt:lpstr>
      <vt:lpstr>Charts</vt:lpstr>
      <vt:lpstr>Charts</vt:lpstr>
      <vt:lpstr>Charts</vt:lpstr>
      <vt:lpstr>Machine Model</vt:lpstr>
      <vt:lpstr>Project Timeline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Warehouse Project</dc:title>
  <dc:creator>yossefazammahfoze</dc:creator>
  <cp:lastModifiedBy>Menna Mostafa</cp:lastModifiedBy>
  <cp:revision>53</cp:revision>
  <dcterms:created xsi:type="dcterms:W3CDTF">2024-05-21T11:23:18Z</dcterms:created>
  <dcterms:modified xsi:type="dcterms:W3CDTF">2024-10-10T18:44:54Z</dcterms:modified>
</cp:coreProperties>
</file>

<file path=docProps/thumbnail.jpeg>
</file>